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73" r:id="rId5"/>
    <p:sldId id="272" r:id="rId6"/>
    <p:sldId id="271" r:id="rId7"/>
    <p:sldId id="274" r:id="rId8"/>
    <p:sldId id="275" r:id="rId9"/>
    <p:sldId id="277" r:id="rId10"/>
    <p:sldId id="278" r:id="rId1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604FB-DF22-4EEB-BF61-7BF8F110558C}" type="datetimeFigureOut">
              <a:rPr lang="en-GB"/>
              <a:pPr>
                <a:defRPr/>
              </a:pPr>
              <a:t>09/11/2025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3EBA9-D2D9-4F60-9342-0F85223CC8C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6A52F-8E49-40D5-B4D8-58A505E1F408}" type="datetimeFigureOut">
              <a:rPr lang="en-GB"/>
              <a:pPr>
                <a:defRPr/>
              </a:pPr>
              <a:t>09/11/2025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85333-7DAB-4F45-B8F7-5436D50222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A64D9-1519-4E2D-ADAA-2BF785F7505F}" type="datetimeFigureOut">
              <a:rPr lang="en-GB"/>
              <a:pPr>
                <a:defRPr/>
              </a:pPr>
              <a:t>09/11/2025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A54A9-F389-4181-9341-2541092C07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69EE7-918B-412F-A2A4-B060FA3D7941}" type="datetimeFigureOut">
              <a:rPr lang="en-GB"/>
              <a:pPr>
                <a:defRPr/>
              </a:pPr>
              <a:t>09/11/2025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7FB0B-D81B-4BAA-91D3-93F5A32D9C5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76A5E-B9D8-4A9C-9931-45C83CA3A2D8}" type="datetimeFigureOut">
              <a:rPr lang="en-GB"/>
              <a:pPr>
                <a:defRPr/>
              </a:pPr>
              <a:t>09/11/2025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8A4FE-6659-40CD-ACEA-7329057E20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89957-6AAF-4A97-A5D1-57A009A1D2E2}" type="datetimeFigureOut">
              <a:rPr lang="en-GB"/>
              <a:pPr>
                <a:defRPr/>
              </a:pPr>
              <a:t>09/11/2025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9136A-6AD7-4042-9D7B-EA2E3C4E4B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9387A-0213-45DD-8AA5-3124B020DE3C}" type="datetimeFigureOut">
              <a:rPr lang="en-GB"/>
              <a:pPr>
                <a:defRPr/>
              </a:pPr>
              <a:t>09/11/2025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2DC3F-7A02-4F43-98D6-D29AF75B18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2B760-3FE1-4646-82F2-4ED40053A7BB}" type="datetimeFigureOut">
              <a:rPr lang="en-GB"/>
              <a:pPr>
                <a:defRPr/>
              </a:pPr>
              <a:t>09/11/2025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4751F-937E-4C30-BD8E-1B073C1808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8FA85-C57A-4E15-B11F-48931C5C65D6}" type="datetimeFigureOut">
              <a:rPr lang="en-GB"/>
              <a:pPr>
                <a:defRPr/>
              </a:pPr>
              <a:t>09/11/2025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744D7-EDF6-4656-9C23-002DDA76D3A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B2536-BC31-4E59-88A0-03BB1B4E76F8}" type="datetimeFigureOut">
              <a:rPr lang="en-GB"/>
              <a:pPr>
                <a:defRPr/>
              </a:pPr>
              <a:t>09/11/2025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975AA-54EC-47C9-97F9-9C98043782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954E9-7A1A-44FE-9700-58EE93E821BB}" type="datetimeFigureOut">
              <a:rPr lang="en-GB"/>
              <a:pPr>
                <a:defRPr/>
              </a:pPr>
              <a:t>09/11/2025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5DBCB-7F05-4534-99BA-F6FEC0794B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AADEF1-7E63-46D5-A08F-2D476A2339EC}" type="datetimeFigureOut">
              <a:rPr lang="en-GB"/>
              <a:pPr>
                <a:defRPr/>
              </a:pPr>
              <a:t>09/11/2025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5AA400-CF0F-43DD-B186-6717077425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3"/>
          <p:cNvSpPr>
            <a:spLocks noChangeArrowheads="1"/>
          </p:cNvSpPr>
          <p:nvPr/>
        </p:nvSpPr>
        <p:spPr bwMode="auto">
          <a:xfrm>
            <a:off x="0" y="2120659"/>
            <a:ext cx="1219199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r>
              <a:rPr lang="en-GB" sz="6000" b="1" dirty="0">
                <a:latin typeface="Calibri" pitchFamily="34" charset="0"/>
              </a:rPr>
              <a:t>Bible reading </a:t>
            </a:r>
          </a:p>
          <a:p>
            <a:pPr marL="342900" indent="-342900" algn="ctr"/>
            <a:r>
              <a:rPr lang="en-GB" sz="4000" dirty="0">
                <a:latin typeface="Calibri" pitchFamily="34" charset="0"/>
              </a:rPr>
              <a:t>Matthew (</a:t>
            </a:r>
            <a:r>
              <a:rPr lang="pa-IN" sz="3200" dirty="0"/>
              <a:t>ਮੱਤੀ</a:t>
            </a:r>
            <a:r>
              <a:rPr lang="en-GB" sz="4000" dirty="0">
                <a:latin typeface="Calibri" pitchFamily="34" charset="0"/>
              </a:rPr>
              <a:t>) 7:24-29</a:t>
            </a:r>
            <a:endParaRPr lang="en-GB" sz="2000" dirty="0">
              <a:latin typeface="Calibri" pitchFamily="34" charset="0"/>
            </a:endParaRPr>
          </a:p>
        </p:txBody>
      </p:sp>
      <p:pic>
        <p:nvPicPr>
          <p:cNvPr id="1026" name="Picture 2" descr="Emmanuel Church Handsworth">
            <a:extLst>
              <a:ext uri="{FF2B5EF4-FFF2-40B4-BE49-F238E27FC236}">
                <a16:creationId xmlns:a16="http://schemas.microsoft.com/office/drawing/2014/main" id="{D22F1F8C-06F2-4750-BB6E-87FB381D3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757" y="100668"/>
            <a:ext cx="3778486" cy="76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8BE94-CE14-8A4A-4F9B-CC08C3B0E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mmanuel Church Handsworth">
            <a:extLst>
              <a:ext uri="{FF2B5EF4-FFF2-40B4-BE49-F238E27FC236}">
                <a16:creationId xmlns:a16="http://schemas.microsoft.com/office/drawing/2014/main" id="{70E39314-864A-4731-BB99-D4F4767E1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756" y="67166"/>
            <a:ext cx="3778486" cy="76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FDA73D-396D-059B-B4AD-9A52D4692951}"/>
              </a:ext>
            </a:extLst>
          </p:cNvPr>
          <p:cNvSpPr txBox="1"/>
          <p:nvPr/>
        </p:nvSpPr>
        <p:spPr>
          <a:xfrm>
            <a:off x="134469" y="705177"/>
            <a:ext cx="1192305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True Christianity is counter cultural</a:t>
            </a:r>
          </a:p>
          <a:p>
            <a:endParaRPr lang="en-GB" sz="400" dirty="0">
              <a:solidFill>
                <a:srgbClr val="0000FF"/>
              </a:solidFill>
            </a:endParaRPr>
          </a:p>
          <a:p>
            <a:endParaRPr lang="en-GB" sz="400" dirty="0">
              <a:solidFill>
                <a:srgbClr val="0000FF"/>
              </a:solidFill>
            </a:endParaRPr>
          </a:p>
          <a:p>
            <a:endParaRPr lang="en-GB" sz="400" dirty="0">
              <a:solidFill>
                <a:srgbClr val="0000FF"/>
              </a:solidFill>
            </a:endParaRPr>
          </a:p>
          <a:p>
            <a:endParaRPr lang="en-GB" sz="400" dirty="0">
              <a:solidFill>
                <a:srgbClr val="0000FF"/>
              </a:solidFill>
            </a:endParaRPr>
          </a:p>
          <a:p>
            <a:pPr marL="514350" indent="-514350">
              <a:buAutoNum type="arabicParenBoth"/>
            </a:pPr>
            <a:r>
              <a:rPr lang="en-GB" sz="3600" b="1" dirty="0">
                <a:solidFill>
                  <a:srgbClr val="0000FF"/>
                </a:solidFill>
              </a:rPr>
              <a:t> 	</a:t>
            </a:r>
            <a:r>
              <a:rPr lang="en-GB" sz="3200" b="1" dirty="0">
                <a:solidFill>
                  <a:srgbClr val="0000FF"/>
                </a:solidFill>
              </a:rPr>
              <a:t>Similarities between the foolish and wise builder</a:t>
            </a:r>
          </a:p>
          <a:p>
            <a:pPr lvl="3"/>
            <a:r>
              <a:rPr lang="en-GB" sz="2800" dirty="0">
                <a:solidFill>
                  <a:srgbClr val="FF0000"/>
                </a:solidFill>
              </a:rPr>
              <a:t>There are people who will identify as Christians and outwardly look similar, but they are not true Christians</a:t>
            </a:r>
          </a:p>
          <a:p>
            <a:pPr lvl="3"/>
            <a:r>
              <a:rPr lang="en-GB" sz="1100" dirty="0">
                <a:solidFill>
                  <a:srgbClr val="FF0000"/>
                </a:solidFill>
              </a:rPr>
              <a:t> </a:t>
            </a:r>
          </a:p>
          <a:p>
            <a:pPr marL="514350" indent="-514350">
              <a:buAutoNum type="arabicParenBoth"/>
            </a:pPr>
            <a:r>
              <a:rPr lang="en-GB" sz="3600" b="1" dirty="0">
                <a:solidFill>
                  <a:srgbClr val="0000FF"/>
                </a:solidFill>
              </a:rPr>
              <a:t> 	</a:t>
            </a:r>
            <a:r>
              <a:rPr lang="en-GB" sz="3200" b="1" dirty="0">
                <a:solidFill>
                  <a:srgbClr val="0000FF"/>
                </a:solidFill>
              </a:rPr>
              <a:t>The differences between the foolish and wise builder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The difference is what you cannot see the foundations 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The foolish builder builds on sand, which is his works or anything else, but not Christ as his foundation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The wise builder builds his life on Christ alone, &amp; nothing else as his foundation </a:t>
            </a:r>
          </a:p>
          <a:p>
            <a:pPr marL="514350" indent="-514350">
              <a:buAutoNum type="arabicParenBoth"/>
            </a:pPr>
            <a:endParaRPr lang="en-GB" sz="300" dirty="0">
              <a:solidFill>
                <a:srgbClr val="0000FF"/>
              </a:solidFill>
            </a:endParaRPr>
          </a:p>
          <a:p>
            <a:pPr marL="514350" indent="-514350">
              <a:buAutoNum type="arabicParenBoth"/>
            </a:pPr>
            <a:r>
              <a:rPr lang="en-GB" sz="3600" b="1" dirty="0">
                <a:solidFill>
                  <a:srgbClr val="0000FF"/>
                </a:solidFill>
              </a:rPr>
              <a:t>  </a:t>
            </a:r>
            <a:r>
              <a:rPr lang="en-GB" sz="3200" b="1" dirty="0">
                <a:solidFill>
                  <a:srgbClr val="0000FF"/>
                </a:solidFill>
              </a:rPr>
              <a:t>The outcome of the foolish and wise builder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Both will be tested now and at the last judgement </a:t>
            </a:r>
          </a:p>
        </p:txBody>
      </p:sp>
    </p:spTree>
    <p:extLst>
      <p:ext uri="{BB962C8B-B14F-4D97-AF65-F5344CB8AC3E}">
        <p14:creationId xmlns:p14="http://schemas.microsoft.com/office/powerpoint/2010/main" val="169705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4A393-6C47-C8A6-FD7D-2D3C2A122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mmanuel Church Handsworth">
            <a:extLst>
              <a:ext uri="{FF2B5EF4-FFF2-40B4-BE49-F238E27FC236}">
                <a16:creationId xmlns:a16="http://schemas.microsoft.com/office/drawing/2014/main" id="{ACBE2B57-C71D-610F-A981-48C09E749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756" y="67166"/>
            <a:ext cx="3778486" cy="76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n.1 of Livorno: Florence and Pisa Private Shore Tour activity in Florence, uploaded by supplier">
            <a:extLst>
              <a:ext uri="{FF2B5EF4-FFF2-40B4-BE49-F238E27FC236}">
                <a16:creationId xmlns:a16="http://schemas.microsoft.com/office/drawing/2014/main" id="{C475B315-D960-AE61-13D6-5D89EBB0B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107" y="897270"/>
            <a:ext cx="7882642" cy="589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331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1BB03-3655-8051-81BF-FB83877FB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mmanuel Church Handsworth">
            <a:extLst>
              <a:ext uri="{FF2B5EF4-FFF2-40B4-BE49-F238E27FC236}">
                <a16:creationId xmlns:a16="http://schemas.microsoft.com/office/drawing/2014/main" id="{A7AC2204-99A6-0607-B7C7-48F2C796C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756" y="67166"/>
            <a:ext cx="3778486" cy="76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F09E9C-3D24-C2FB-3CEC-5806566ED7D2}"/>
              </a:ext>
            </a:extLst>
          </p:cNvPr>
          <p:cNvSpPr txBox="1"/>
          <p:nvPr/>
        </p:nvSpPr>
        <p:spPr>
          <a:xfrm>
            <a:off x="268941" y="828787"/>
            <a:ext cx="11923059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Statistics</a:t>
            </a:r>
          </a:p>
          <a:p>
            <a:r>
              <a:rPr lang="en-GB" sz="2800" b="1" dirty="0">
                <a:solidFill>
                  <a:srgbClr val="FF0000"/>
                </a:solidFill>
              </a:rPr>
              <a:t>Pune, India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00FF"/>
                </a:solidFill>
              </a:rPr>
              <a:t>Pollution is approx. 4,569,000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00FF"/>
                </a:solidFill>
              </a:rPr>
              <a:t>2.17% identify as Christian</a:t>
            </a:r>
            <a:r>
              <a:rPr lang="en-GB" sz="2400" dirty="0">
                <a:solidFill>
                  <a:srgbClr val="0000FF"/>
                </a:solidFill>
              </a:rPr>
              <a:t> which is </a:t>
            </a:r>
            <a:r>
              <a:rPr lang="en-GB" sz="2800" dirty="0">
                <a:solidFill>
                  <a:srgbClr val="0000FF"/>
                </a:solidFill>
              </a:rPr>
              <a:t>99,147</a:t>
            </a:r>
          </a:p>
          <a:p>
            <a:endParaRPr lang="en-GB" sz="1600" b="1" dirty="0">
              <a:solidFill>
                <a:srgbClr val="0000FF"/>
              </a:solidFill>
            </a:endParaRPr>
          </a:p>
          <a:p>
            <a:r>
              <a:rPr lang="en-GB" sz="2800" b="1" dirty="0">
                <a:solidFill>
                  <a:srgbClr val="FF0000"/>
                </a:solidFill>
              </a:rPr>
              <a:t>Pakistan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00FF"/>
                </a:solidFill>
              </a:rPr>
              <a:t>2023 census stated 1.37% identify as Christian, which is about 3 million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00FF"/>
                </a:solidFill>
              </a:rPr>
              <a:t>In Lahore its 5.14% which about 650,000 identify as Christian </a:t>
            </a:r>
          </a:p>
          <a:p>
            <a:endParaRPr lang="en-GB" sz="1200" b="1" dirty="0">
              <a:solidFill>
                <a:srgbClr val="0000FF"/>
              </a:solidFill>
            </a:endParaRPr>
          </a:p>
          <a:p>
            <a:r>
              <a:rPr lang="en-GB" sz="2800" b="1" dirty="0">
                <a:solidFill>
                  <a:srgbClr val="FF0000"/>
                </a:solidFill>
              </a:rPr>
              <a:t>UK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00FF"/>
                </a:solidFill>
              </a:rPr>
              <a:t>In 2001 it was 71.7%, that is 37 million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00FF"/>
                </a:solidFill>
              </a:rPr>
              <a:t>2021 census it was 46.2%, that is 27.5 million in England &amp; Scotland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00FF"/>
                </a:solidFill>
              </a:rPr>
              <a:t>In 20 years, it’s down by 10 million in English and Wales and 11 million with Scotland as well </a:t>
            </a:r>
          </a:p>
        </p:txBody>
      </p:sp>
    </p:spTree>
    <p:extLst>
      <p:ext uri="{BB962C8B-B14F-4D97-AF65-F5344CB8AC3E}">
        <p14:creationId xmlns:p14="http://schemas.microsoft.com/office/powerpoint/2010/main" val="400611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7F3EF-D04C-00BA-4B15-97D92F37F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mmanuel Church Handsworth">
            <a:extLst>
              <a:ext uri="{FF2B5EF4-FFF2-40B4-BE49-F238E27FC236}">
                <a16:creationId xmlns:a16="http://schemas.microsoft.com/office/drawing/2014/main" id="{86F7283D-218D-4582-DDBC-BA63FF812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756" y="67166"/>
            <a:ext cx="3778486" cy="76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88BFB6-5350-5CA7-A7F5-CE34CCF2A66D}"/>
              </a:ext>
            </a:extLst>
          </p:cNvPr>
          <p:cNvSpPr txBox="1"/>
          <p:nvPr/>
        </p:nvSpPr>
        <p:spPr>
          <a:xfrm>
            <a:off x="134469" y="705177"/>
            <a:ext cx="119230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True Christianity is counter cultural</a:t>
            </a:r>
          </a:p>
          <a:p>
            <a:endParaRPr lang="en-GB" sz="400" dirty="0">
              <a:solidFill>
                <a:srgbClr val="0000FF"/>
              </a:solidFill>
            </a:endParaRPr>
          </a:p>
          <a:p>
            <a:endParaRPr lang="en-GB" sz="400" dirty="0">
              <a:solidFill>
                <a:srgbClr val="0000FF"/>
              </a:solidFill>
            </a:endParaRPr>
          </a:p>
          <a:p>
            <a:endParaRPr lang="en-GB" sz="400" dirty="0">
              <a:solidFill>
                <a:srgbClr val="0000FF"/>
              </a:solidFill>
            </a:endParaRPr>
          </a:p>
          <a:p>
            <a:endParaRPr lang="en-GB" sz="400" dirty="0">
              <a:solidFill>
                <a:srgbClr val="0000FF"/>
              </a:solidFill>
            </a:endParaRPr>
          </a:p>
          <a:p>
            <a:pPr marL="514350" indent="-514350">
              <a:buAutoNum type="arabicParenBoth"/>
            </a:pPr>
            <a:r>
              <a:rPr lang="en-GB" sz="3600" b="1" dirty="0">
                <a:solidFill>
                  <a:srgbClr val="0000FF"/>
                </a:solidFill>
              </a:rPr>
              <a:t> 	</a:t>
            </a:r>
            <a:r>
              <a:rPr lang="en-GB" sz="3200" b="1" dirty="0">
                <a:solidFill>
                  <a:srgbClr val="0000FF"/>
                </a:solidFill>
              </a:rPr>
              <a:t>Similarities between the foolish and wise builder</a:t>
            </a:r>
          </a:p>
        </p:txBody>
      </p:sp>
    </p:spTree>
    <p:extLst>
      <p:ext uri="{BB962C8B-B14F-4D97-AF65-F5344CB8AC3E}">
        <p14:creationId xmlns:p14="http://schemas.microsoft.com/office/powerpoint/2010/main" val="114790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DCDE4-910B-A0C5-D900-B2D9E744E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284E1-9647-1411-1789-8980EF126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2" name="Picture 4" descr="38,302 Two Houses Stock Vectors and Vector Art | Shutterstock">
            <a:extLst>
              <a:ext uri="{FF2B5EF4-FFF2-40B4-BE49-F238E27FC236}">
                <a16:creationId xmlns:a16="http://schemas.microsoft.com/office/drawing/2014/main" id="{508B9523-EDAE-8E38-A3BF-245C831FAF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7"/>
          <a:stretch>
            <a:fillRect/>
          </a:stretch>
        </p:blipFill>
        <p:spPr bwMode="auto">
          <a:xfrm>
            <a:off x="969528" y="212711"/>
            <a:ext cx="10384272" cy="643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621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44148-12D8-FA12-4FA5-51E3856CB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mmanuel Church Handsworth">
            <a:extLst>
              <a:ext uri="{FF2B5EF4-FFF2-40B4-BE49-F238E27FC236}">
                <a16:creationId xmlns:a16="http://schemas.microsoft.com/office/drawing/2014/main" id="{06E8A9EE-FB5F-2D89-945C-05607929A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756" y="67166"/>
            <a:ext cx="3778486" cy="76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A8F3B4-98CE-E677-D8C7-699852A1A726}"/>
              </a:ext>
            </a:extLst>
          </p:cNvPr>
          <p:cNvSpPr txBox="1"/>
          <p:nvPr/>
        </p:nvSpPr>
        <p:spPr>
          <a:xfrm>
            <a:off x="134469" y="705177"/>
            <a:ext cx="11923059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True Christianity is counter cultural</a:t>
            </a:r>
          </a:p>
          <a:p>
            <a:endParaRPr lang="en-GB" sz="400" dirty="0">
              <a:solidFill>
                <a:srgbClr val="0000FF"/>
              </a:solidFill>
            </a:endParaRPr>
          </a:p>
          <a:p>
            <a:endParaRPr lang="en-GB" sz="400" dirty="0">
              <a:solidFill>
                <a:srgbClr val="0000FF"/>
              </a:solidFill>
            </a:endParaRPr>
          </a:p>
          <a:p>
            <a:endParaRPr lang="en-GB" sz="400" dirty="0">
              <a:solidFill>
                <a:srgbClr val="0000FF"/>
              </a:solidFill>
            </a:endParaRPr>
          </a:p>
          <a:p>
            <a:endParaRPr lang="en-GB" sz="400" dirty="0">
              <a:solidFill>
                <a:srgbClr val="0000FF"/>
              </a:solidFill>
            </a:endParaRPr>
          </a:p>
          <a:p>
            <a:pPr marL="514350" indent="-514350">
              <a:buAutoNum type="arabicParenBoth"/>
            </a:pPr>
            <a:r>
              <a:rPr lang="en-GB" sz="3600" b="1" dirty="0">
                <a:solidFill>
                  <a:srgbClr val="0000FF"/>
                </a:solidFill>
              </a:rPr>
              <a:t> 	</a:t>
            </a:r>
            <a:r>
              <a:rPr lang="en-GB" sz="3200" b="1" dirty="0">
                <a:solidFill>
                  <a:srgbClr val="0000FF"/>
                </a:solidFill>
              </a:rPr>
              <a:t>Similarities between the foolish and wise builder</a:t>
            </a:r>
          </a:p>
          <a:p>
            <a:pPr lvl="3"/>
            <a:r>
              <a:rPr lang="en-GB" sz="2800" dirty="0">
                <a:solidFill>
                  <a:srgbClr val="FF0000"/>
                </a:solidFill>
              </a:rPr>
              <a:t>There are people who will identify as Christians and outwardly look similar, but they are not true Christians</a:t>
            </a:r>
          </a:p>
          <a:p>
            <a:pPr lvl="3"/>
            <a:r>
              <a:rPr lang="en-GB" sz="500" dirty="0">
                <a:solidFill>
                  <a:srgbClr val="FF0000"/>
                </a:solidFill>
              </a:rPr>
              <a:t> </a:t>
            </a:r>
            <a:endParaRPr lang="en-GB" sz="800" dirty="0">
              <a:solidFill>
                <a:srgbClr val="FF0000"/>
              </a:solidFill>
            </a:endParaRPr>
          </a:p>
          <a:p>
            <a:pPr lvl="3"/>
            <a:endParaRPr lang="en-GB" sz="100" dirty="0">
              <a:solidFill>
                <a:srgbClr val="FF0000"/>
              </a:solidFill>
            </a:endParaRPr>
          </a:p>
          <a:p>
            <a:pPr marL="514350" indent="-514350">
              <a:buAutoNum type="arabicParenBoth"/>
            </a:pPr>
            <a:r>
              <a:rPr lang="en-GB" sz="3600" b="1" dirty="0">
                <a:solidFill>
                  <a:srgbClr val="0000FF"/>
                </a:solidFill>
              </a:rPr>
              <a:t> 	</a:t>
            </a:r>
            <a:r>
              <a:rPr lang="en-GB" sz="3200" b="1" dirty="0">
                <a:solidFill>
                  <a:srgbClr val="0000FF"/>
                </a:solidFill>
              </a:rPr>
              <a:t>The differences between the foolish and wise builder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The difference is what you cannot see the foundations 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The foolish builder builds on sand, which is his works or anything else, but not Christ as his foundation</a:t>
            </a:r>
          </a:p>
        </p:txBody>
      </p:sp>
    </p:spTree>
    <p:extLst>
      <p:ext uri="{BB962C8B-B14F-4D97-AF65-F5344CB8AC3E}">
        <p14:creationId xmlns:p14="http://schemas.microsoft.com/office/powerpoint/2010/main" val="86300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9A77A-EEF7-2130-C2F2-DDC93756F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D61F4-287E-498B-B6E0-C3D0C3D6D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4C09B-80DA-EECB-AAA7-0A74A452F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2" name="Picture 4" descr="38,302 Two Houses Stock Vectors and Vector Art | Shutterstock">
            <a:extLst>
              <a:ext uri="{FF2B5EF4-FFF2-40B4-BE49-F238E27FC236}">
                <a16:creationId xmlns:a16="http://schemas.microsoft.com/office/drawing/2014/main" id="{7AEDA7BE-D671-8380-EB58-362BACC48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7"/>
          <a:stretch>
            <a:fillRect/>
          </a:stretch>
        </p:blipFill>
        <p:spPr bwMode="auto">
          <a:xfrm>
            <a:off x="969528" y="212711"/>
            <a:ext cx="10384272" cy="643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731B89-933B-A3A8-630A-498E7DAACA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897"/>
          <a:stretch>
            <a:fillRect/>
          </a:stretch>
        </p:blipFill>
        <p:spPr>
          <a:xfrm>
            <a:off x="2237363" y="5440386"/>
            <a:ext cx="2684304" cy="116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34216-1C9C-B589-D126-3A0B5F47F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mmanuel Church Handsworth">
            <a:extLst>
              <a:ext uri="{FF2B5EF4-FFF2-40B4-BE49-F238E27FC236}">
                <a16:creationId xmlns:a16="http://schemas.microsoft.com/office/drawing/2014/main" id="{923E81BD-17F9-1BCD-3715-922FC7F94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756" y="67166"/>
            <a:ext cx="3778486" cy="76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9E746B-8368-7DFF-E68F-D779717C18FE}"/>
              </a:ext>
            </a:extLst>
          </p:cNvPr>
          <p:cNvSpPr txBox="1"/>
          <p:nvPr/>
        </p:nvSpPr>
        <p:spPr>
          <a:xfrm>
            <a:off x="134469" y="705177"/>
            <a:ext cx="1192305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True Christianity is counter cultural</a:t>
            </a:r>
          </a:p>
          <a:p>
            <a:endParaRPr lang="en-GB" sz="400" dirty="0">
              <a:solidFill>
                <a:srgbClr val="0000FF"/>
              </a:solidFill>
            </a:endParaRPr>
          </a:p>
          <a:p>
            <a:endParaRPr lang="en-GB" sz="400" dirty="0">
              <a:solidFill>
                <a:srgbClr val="0000FF"/>
              </a:solidFill>
            </a:endParaRPr>
          </a:p>
          <a:p>
            <a:endParaRPr lang="en-GB" sz="400" dirty="0">
              <a:solidFill>
                <a:srgbClr val="0000FF"/>
              </a:solidFill>
            </a:endParaRPr>
          </a:p>
          <a:p>
            <a:endParaRPr lang="en-GB" sz="400" dirty="0">
              <a:solidFill>
                <a:srgbClr val="0000FF"/>
              </a:solidFill>
            </a:endParaRPr>
          </a:p>
          <a:p>
            <a:pPr marL="514350" indent="-514350">
              <a:buAutoNum type="arabicParenBoth"/>
            </a:pPr>
            <a:r>
              <a:rPr lang="en-GB" sz="3600" b="1" dirty="0">
                <a:solidFill>
                  <a:srgbClr val="0000FF"/>
                </a:solidFill>
              </a:rPr>
              <a:t> 	</a:t>
            </a:r>
            <a:r>
              <a:rPr lang="en-GB" sz="3200" b="1" dirty="0">
                <a:solidFill>
                  <a:srgbClr val="0000FF"/>
                </a:solidFill>
              </a:rPr>
              <a:t>Similarities between the foolish and wise builder</a:t>
            </a:r>
          </a:p>
          <a:p>
            <a:pPr lvl="3"/>
            <a:r>
              <a:rPr lang="en-GB" sz="2800" dirty="0">
                <a:solidFill>
                  <a:srgbClr val="FF0000"/>
                </a:solidFill>
              </a:rPr>
              <a:t>There are people who will identify as Christians and outwardly look similar, but they are not true Christians</a:t>
            </a:r>
          </a:p>
          <a:p>
            <a:pPr lvl="3"/>
            <a:r>
              <a:rPr lang="en-GB" sz="1100" dirty="0">
                <a:solidFill>
                  <a:srgbClr val="FF0000"/>
                </a:solidFill>
              </a:rPr>
              <a:t> </a:t>
            </a:r>
          </a:p>
          <a:p>
            <a:pPr marL="514350" indent="-514350">
              <a:buAutoNum type="arabicParenBoth"/>
            </a:pPr>
            <a:r>
              <a:rPr lang="en-GB" sz="3600" b="1" dirty="0">
                <a:solidFill>
                  <a:srgbClr val="0000FF"/>
                </a:solidFill>
              </a:rPr>
              <a:t> 	</a:t>
            </a:r>
            <a:r>
              <a:rPr lang="en-GB" sz="3200" b="1" dirty="0">
                <a:solidFill>
                  <a:srgbClr val="0000FF"/>
                </a:solidFill>
              </a:rPr>
              <a:t>The differences between the foolish and wise builder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The difference is what you cannot see the foundations 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The foolish builder builds on sand, which is his works or anything else, but not Christ as his foundation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The wise builder builds his life on Christ alone, &amp; nothing else as his foundation </a:t>
            </a:r>
          </a:p>
          <a:p>
            <a:pPr marL="514350" indent="-514350">
              <a:buAutoNum type="arabicParenBoth"/>
            </a:pPr>
            <a:endParaRPr lang="en-GB" sz="3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15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48921-CC03-9482-ECC6-B9076FF7A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A54B9-AC8D-8578-62DC-887BD2649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A4485-8AE2-FECE-CED5-3BC029EA2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2" name="Picture 4" descr="38,302 Two Houses Stock Vectors and Vector Art | Shutterstock">
            <a:extLst>
              <a:ext uri="{FF2B5EF4-FFF2-40B4-BE49-F238E27FC236}">
                <a16:creationId xmlns:a16="http://schemas.microsoft.com/office/drawing/2014/main" id="{7290B5E6-7D5A-BBF3-EAE4-041BB131D5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7"/>
          <a:stretch>
            <a:fillRect/>
          </a:stretch>
        </p:blipFill>
        <p:spPr bwMode="auto">
          <a:xfrm>
            <a:off x="969528" y="212711"/>
            <a:ext cx="10384272" cy="643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1,399 Rock Foundation Stock Vectors and Vector Art | Shutterstock">
            <a:extLst>
              <a:ext uri="{FF2B5EF4-FFF2-40B4-BE49-F238E27FC236}">
                <a16:creationId xmlns:a16="http://schemas.microsoft.com/office/drawing/2014/main" id="{3719927F-51B8-A04A-A6F5-20F2CB4344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9"/>
          <a:stretch>
            <a:fillRect/>
          </a:stretch>
        </p:blipFill>
        <p:spPr bwMode="auto">
          <a:xfrm>
            <a:off x="7059236" y="5455866"/>
            <a:ext cx="2721969" cy="116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087FDE-3DCE-6173-DCD6-31AE6F1E78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9897"/>
          <a:stretch>
            <a:fillRect/>
          </a:stretch>
        </p:blipFill>
        <p:spPr>
          <a:xfrm>
            <a:off x="2237363" y="5440386"/>
            <a:ext cx="2684304" cy="116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9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2033</TotalTime>
  <Words>382</Words>
  <Application>Microsoft Office PowerPoint</Application>
  <PresentationFormat>Widescreen</PresentationFormat>
  <Paragraphs>60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Juge</dc:creator>
  <cp:lastModifiedBy>Juge Ram</cp:lastModifiedBy>
  <cp:revision>77</cp:revision>
  <dcterms:created xsi:type="dcterms:W3CDTF">2017-07-29T15:53:41Z</dcterms:created>
  <dcterms:modified xsi:type="dcterms:W3CDTF">2025-11-09T09:06:48Z</dcterms:modified>
</cp:coreProperties>
</file>