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6" r:id="rId2"/>
    <p:sldId id="263" r:id="rId3"/>
    <p:sldId id="297" r:id="rId4"/>
    <p:sldId id="298" r:id="rId5"/>
    <p:sldId id="29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1BB5"/>
    <a:srgbClr val="5F37F1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03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32D13-B2BB-9413-4195-A8958EFCFA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D18828-A0EF-6536-9C50-93FC81965A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D8B346-246F-40E9-88C5-0653EA587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07/12/2025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4A110E-133D-49CA-D212-BA8510702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8A0C05-014F-04C9-18CE-71FD977CD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5439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D3DC9-DAA9-ED0B-3828-3FF3A81F6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12BEF0-7F92-B180-1298-2B0BEE0A06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4CB19B-6184-C9DD-5250-9D340C76E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07/12/2025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FEF428-52EA-DBD3-E745-78030EF1E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B40A12-C793-E5D5-3505-00F22FAC8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554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BDFE1A5-4813-67E8-C5BF-3024AE62DD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5B7088-E207-7387-E75E-5AA34EC9F2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1C2090-C2C2-CD72-75C9-AF29854A0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07/12/2025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CD47C6-5CF9-4477-71B1-8C89FBBF4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F92F8B-F4B4-7C1C-AE19-8AED7C7CB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9669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7BB1A-4DFE-A89F-E5BD-788EA4591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E75415-BF57-2AE3-055F-DA0008B5C4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924637-0521-D0F9-74BA-B54FA9C1A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07/12/2025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D7F59C-1A84-A1A2-68B3-73E517D2F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E67BFC-A076-E906-CDEF-91F456C92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1672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D5FFC-AEB3-808B-5689-EAA773A4D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2361AF-9931-DDDC-E7E6-E9FD8022B2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D8DCF0-5FF1-997F-B6E6-B76FA595C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07/12/2025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304000-F2BD-C32C-BEE9-CCE8C4085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109AE6-A826-7D45-6D2B-391AE1CDA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544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181D7-3237-FD2D-5B8B-4DB3D7886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CF270-B435-21C6-2FE5-65777E6FBE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2EF81D-189B-5549-4209-A8FA4EE764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5CE669-5666-D390-EF5C-83DBB0B6F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07/12/2025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86961F-6767-2781-A54A-90BA44D2C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10CCA1-3388-F030-7363-86E28034C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9827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389D2-9FDD-C9CF-9DD6-3D5E1239A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96BE16-5145-9E2A-714D-098A403329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A2E0BB-4763-C7F8-4425-8DD1DE288F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C90207-3148-0094-FC9C-93CDC2E3F1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261B94-13F2-1906-E3C7-3CC64062AC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EE712B-5026-CA49-3480-9B2C35BCF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07/12/2025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BAE15C-0B67-7873-BE6B-9693A451E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F84334-EA5B-363F-8885-024601560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7712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3856A-CC9C-8CB0-4CB1-D40A4C5D2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9D0051-5D46-7BF8-8EF1-DD37FF803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07/12/2025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B77C60-4057-E277-76D8-DF8526246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1D0CB1-424D-8231-F803-0C608EAFB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1748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802F5D-326D-1356-F730-28CF17A11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07/12/2025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9096C2-B768-B8F2-AF58-FF2DD4C97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6A6EAC-3EDE-6B6E-65BC-FAE0D1B06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295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17DD6-E516-E5E9-B712-E71A2D9B8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E6C54E-51DB-6453-F22E-91CE6EC3B1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F831DE-7AF7-2C51-5EC1-530342192C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BE67D4-B387-79D7-ECB9-1772D31EF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07/12/2025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D40A57-58BD-001B-DCAA-6DB9078BD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CCD549-0F76-6633-9978-5D85C91B0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1056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1FEA5-4BCF-2C48-0A57-CCD38EEF7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95BBFA-957A-CCA5-6A2B-4563170798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8C70F3-CBE2-3009-7893-93E5B36A11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DB7B9F-CB6E-0F54-3562-0D7C91EB7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C6A0D-D7D7-406A-98EC-EBAA14B29EA8}" type="datetimeFigureOut">
              <a:rPr lang="en-GB" smtClean="0"/>
              <a:t>07/12/2025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511BC9-D013-F4A4-9E38-F0C4EBD46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BF2843-4EDC-29AE-79F7-B1AE03E38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5629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CFC9FC-EAEE-D07D-9549-93C843667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79F20-8E42-C50C-2F4C-9BFF4AF69D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953210-2D11-E00A-A261-2D388F888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3EC6A0D-D7D7-406A-98EC-EBAA14B29EA8}" type="datetimeFigureOut">
              <a:rPr lang="en-GB" smtClean="0"/>
              <a:t>07/12/2025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9E41E8-7CA0-8E17-77CC-EF1EF526B0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9EB094-B94B-D2F7-A2CC-1293CC1EEB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95EDEA-AEBF-471C-93A4-377CDF641E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7781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mmanuel Church Handsworth">
            <a:extLst>
              <a:ext uri="{FF2B5EF4-FFF2-40B4-BE49-F238E27FC236}">
                <a16:creationId xmlns:a16="http://schemas.microsoft.com/office/drawing/2014/main" id="{920E9A9B-71F1-C09A-273A-DA456EA515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0438" y="177466"/>
            <a:ext cx="3571123" cy="719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73E5198-4E54-A7A3-7FD1-21C11C3E8856}"/>
              </a:ext>
            </a:extLst>
          </p:cNvPr>
          <p:cNvSpPr txBox="1"/>
          <p:nvPr/>
        </p:nvSpPr>
        <p:spPr>
          <a:xfrm>
            <a:off x="142874" y="2226528"/>
            <a:ext cx="1190625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u="sng" dirty="0"/>
              <a:t>Reading </a:t>
            </a:r>
          </a:p>
          <a:p>
            <a:pPr algn="ctr"/>
            <a:r>
              <a:rPr lang="en-GB" sz="6000" dirty="0"/>
              <a:t>Luke</a:t>
            </a:r>
            <a:r>
              <a:rPr lang="en-GB" sz="5400" dirty="0"/>
              <a:t> </a:t>
            </a:r>
            <a:r>
              <a:rPr lang="en-GB" sz="6000" dirty="0"/>
              <a:t>(</a:t>
            </a:r>
            <a:r>
              <a:rPr lang="pa-IN" sz="5400" dirty="0"/>
              <a:t>ਲੂਕਾ</a:t>
            </a:r>
            <a:r>
              <a:rPr lang="pa-IN" sz="2000" dirty="0"/>
              <a:t> </a:t>
            </a:r>
            <a:r>
              <a:rPr lang="en-GB" sz="6000" dirty="0"/>
              <a:t>) </a:t>
            </a:r>
            <a:r>
              <a:rPr lang="en-GB" sz="5400" dirty="0"/>
              <a:t>1: 5-13 &amp; 26-31</a:t>
            </a:r>
          </a:p>
        </p:txBody>
      </p:sp>
    </p:spTree>
    <p:extLst>
      <p:ext uri="{BB962C8B-B14F-4D97-AF65-F5344CB8AC3E}">
        <p14:creationId xmlns:p14="http://schemas.microsoft.com/office/powerpoint/2010/main" val="3642215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C32DA8-095F-031A-E55F-AC049AE874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mmanuel Church Handsworth">
            <a:extLst>
              <a:ext uri="{FF2B5EF4-FFF2-40B4-BE49-F238E27FC236}">
                <a16:creationId xmlns:a16="http://schemas.microsoft.com/office/drawing/2014/main" id="{7BC1858E-0797-3E80-504F-D03DB1ADF5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0438" y="177466"/>
            <a:ext cx="3571123" cy="719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A671E15-A9FB-6228-3DAE-52ACA4C31B1F}"/>
              </a:ext>
            </a:extLst>
          </p:cNvPr>
          <p:cNvSpPr txBox="1"/>
          <p:nvPr/>
        </p:nvSpPr>
        <p:spPr>
          <a:xfrm>
            <a:off x="164430" y="1153461"/>
            <a:ext cx="12027570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GB" sz="4000" b="1" u="sng" dirty="0"/>
              <a:t>The probability of Christ’s prophecies being fulfilled</a:t>
            </a:r>
          </a:p>
          <a:p>
            <a:endParaRPr lang="en-GB" b="1" dirty="0"/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GB" sz="3600" b="1" dirty="0">
                <a:solidFill>
                  <a:srgbClr val="FF0000"/>
                </a:solidFill>
              </a:rPr>
              <a:t>8 Prophecies, probability is  1 </a:t>
            </a:r>
            <a:r>
              <a:rPr lang="en-GB" sz="3600" b="1" baseline="30000" dirty="0">
                <a:solidFill>
                  <a:srgbClr val="FF0000"/>
                </a:solidFill>
              </a:rPr>
              <a:t>17  </a:t>
            </a:r>
          </a:p>
          <a:p>
            <a:pPr lvl="3"/>
            <a:r>
              <a:rPr lang="en-GB" sz="3600" b="1" dirty="0">
                <a:solidFill>
                  <a:srgbClr val="0B1BB5"/>
                </a:solidFill>
              </a:rPr>
              <a:t>1,00,000,000,000,000,000</a:t>
            </a:r>
          </a:p>
          <a:p>
            <a:pPr lvl="3"/>
            <a:endParaRPr lang="en-GB" sz="3600" b="1" dirty="0"/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GB" sz="3600" b="1" dirty="0">
                <a:solidFill>
                  <a:srgbClr val="FF0000"/>
                </a:solidFill>
              </a:rPr>
              <a:t>48 Prophecies, probability is 1 </a:t>
            </a:r>
            <a:r>
              <a:rPr lang="en-GB" sz="3600" b="1" baseline="30000" dirty="0">
                <a:solidFill>
                  <a:srgbClr val="FF0000"/>
                </a:solidFill>
              </a:rPr>
              <a:t>57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endParaRPr lang="en-GB" b="1" baseline="30000" dirty="0"/>
          </a:p>
          <a:p>
            <a:pPr lvl="3"/>
            <a:r>
              <a:rPr lang="en-GB" sz="3600" b="1" dirty="0">
                <a:solidFill>
                  <a:srgbClr val="0B1BB5"/>
                </a:solidFill>
              </a:rPr>
              <a:t>1,000,000,000,000,000,000,000,000,000,000,000,000,000,000,000,000,000,000</a:t>
            </a:r>
          </a:p>
        </p:txBody>
      </p:sp>
    </p:spTree>
    <p:extLst>
      <p:ext uri="{BB962C8B-B14F-4D97-AF65-F5344CB8AC3E}">
        <p14:creationId xmlns:p14="http://schemas.microsoft.com/office/powerpoint/2010/main" val="3335546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B5A8F9-5FBD-8B02-7BD6-AAA18B45BD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mmanuel Church Handsworth">
            <a:extLst>
              <a:ext uri="{FF2B5EF4-FFF2-40B4-BE49-F238E27FC236}">
                <a16:creationId xmlns:a16="http://schemas.microsoft.com/office/drawing/2014/main" id="{E02A8EEA-85E3-E306-D66B-1B327E1DA9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0438" y="177466"/>
            <a:ext cx="3571123" cy="719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4FAC112-159E-6925-6C4B-A65541335062}"/>
              </a:ext>
            </a:extLst>
          </p:cNvPr>
          <p:cNvSpPr txBox="1"/>
          <p:nvPr/>
        </p:nvSpPr>
        <p:spPr>
          <a:xfrm>
            <a:off x="238124" y="397308"/>
            <a:ext cx="11429999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u="sng" dirty="0"/>
              <a:t>Similarities</a:t>
            </a:r>
            <a:r>
              <a:rPr lang="en-GB" sz="3200" b="1" dirty="0"/>
              <a:t>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rgbClr val="0B1BB5"/>
                </a:solidFill>
              </a:rPr>
              <a:t>Both births announced by the angel Gabriel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rgbClr val="0B1BB5"/>
                </a:solidFill>
              </a:rPr>
              <a:t>Both are miraculous and humanly impossible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rgbClr val="0B1BB5"/>
                </a:solidFill>
              </a:rPr>
              <a:t>Both cases the angel tells the parents the name of the child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rgbClr val="0B1BB5"/>
                </a:solidFill>
              </a:rPr>
              <a:t>In both births there is a recording of praise to God, by John’s father and Jesus’s mother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BF1007E-5AC8-92F6-FDC8-19487C718B7A}"/>
              </a:ext>
            </a:extLst>
          </p:cNvPr>
          <p:cNvSpPr txBox="1"/>
          <p:nvPr/>
        </p:nvSpPr>
        <p:spPr>
          <a:xfrm>
            <a:off x="238124" y="3026182"/>
            <a:ext cx="11525250" cy="38318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u="sng" dirty="0"/>
              <a:t>Differences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rgbClr val="0B1BB5"/>
                </a:solidFill>
              </a:rPr>
              <a:t>John is born to an old barren woman, Jesus to a young virgin girl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rgbClr val="0B1BB5"/>
                </a:solidFill>
              </a:rPr>
              <a:t>Names – John means “The Lord Yahweh is gracious” but Jesus means “The Lord is salvation”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rgbClr val="0B1BB5"/>
                </a:solidFill>
              </a:rPr>
              <a:t>John was to prepare for the Lord, Jesus was the Lord</a:t>
            </a:r>
          </a:p>
          <a:p>
            <a:r>
              <a:rPr lang="en-GB" sz="1100" dirty="0"/>
              <a:t> </a:t>
            </a:r>
          </a:p>
          <a:p>
            <a:r>
              <a:rPr lang="en-GB" sz="3200" b="1" u="sng" dirty="0"/>
              <a:t>Purpose of these similarities and differences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rgbClr val="0B1BB5"/>
                </a:solidFill>
              </a:rPr>
              <a:t>They show God had planned this, and also, John was the forerunner, and Jesus is the Lord, the greater of the two </a:t>
            </a:r>
          </a:p>
        </p:txBody>
      </p:sp>
    </p:spTree>
    <p:extLst>
      <p:ext uri="{BB962C8B-B14F-4D97-AF65-F5344CB8AC3E}">
        <p14:creationId xmlns:p14="http://schemas.microsoft.com/office/powerpoint/2010/main" val="2977652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37EDAD-2ACB-87F8-CF31-C604C8BE60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mmanuel Church Handsworth">
            <a:extLst>
              <a:ext uri="{FF2B5EF4-FFF2-40B4-BE49-F238E27FC236}">
                <a16:creationId xmlns:a16="http://schemas.microsoft.com/office/drawing/2014/main" id="{1018E9D2-233A-BF17-DA52-CE718B7B15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0438" y="177466"/>
            <a:ext cx="3571123" cy="719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C63A75F-DDB2-567E-9F7B-DD7BB7A54691}"/>
              </a:ext>
            </a:extLst>
          </p:cNvPr>
          <p:cNvSpPr txBox="1"/>
          <p:nvPr/>
        </p:nvSpPr>
        <p:spPr>
          <a:xfrm>
            <a:off x="285750" y="897289"/>
            <a:ext cx="11906250" cy="68941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u="sng" dirty="0"/>
              <a:t>(1) John’s birth is announced (1:5-25)</a:t>
            </a:r>
          </a:p>
          <a:p>
            <a:pPr marL="1485900" lvl="2" indent="-571500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rgbClr val="0B1BB5"/>
                </a:solidFill>
              </a:rPr>
              <a:t>John’s parents were both righteous &amp; blameless</a:t>
            </a:r>
          </a:p>
          <a:p>
            <a:pPr marL="1485900" lvl="2" indent="-571500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rgbClr val="0B1BB5"/>
                </a:solidFill>
              </a:rPr>
              <a:t>It did not mean their situation was easy </a:t>
            </a:r>
          </a:p>
          <a:p>
            <a:pPr marL="1485900" lvl="2" indent="-571500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rgbClr val="0B1BB5"/>
                </a:solidFill>
              </a:rPr>
              <a:t>Children are a blessing but joy &amp; happiness in life should not based on them</a:t>
            </a:r>
          </a:p>
          <a:p>
            <a:pPr marL="1485900" lvl="2" indent="-571500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rgbClr val="0B1BB5"/>
                </a:solidFill>
              </a:rPr>
              <a:t>A promise of the son is made but Zacharias doubted </a:t>
            </a:r>
          </a:p>
          <a:p>
            <a:endParaRPr lang="en-GB" sz="1000" b="1" dirty="0"/>
          </a:p>
          <a:p>
            <a:r>
              <a:rPr lang="en-GB" sz="4000" b="1" u="sng" dirty="0"/>
              <a:t>(2) Jesus’ birth is announced (1:26-38)</a:t>
            </a:r>
          </a:p>
          <a:p>
            <a:pPr marL="1485900" lvl="2" indent="-571500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rgbClr val="0B1BB5"/>
                </a:solidFill>
              </a:rPr>
              <a:t>The Birth of Jesus was impossible </a:t>
            </a:r>
          </a:p>
          <a:p>
            <a:pPr marL="1485900" lvl="2" indent="-571500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rgbClr val="0B1BB5"/>
                </a:solidFill>
              </a:rPr>
              <a:t>Mary was a godly girl but a sinner</a:t>
            </a:r>
          </a:p>
          <a:p>
            <a:pPr marL="1485900" lvl="2" indent="-571500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rgbClr val="0B1BB5"/>
                </a:solidFill>
              </a:rPr>
              <a:t>She believed and did not doubt because all things are possible with God </a:t>
            </a:r>
          </a:p>
          <a:p>
            <a:endParaRPr lang="en-GB" sz="5400" dirty="0"/>
          </a:p>
        </p:txBody>
      </p:sp>
    </p:spTree>
    <p:extLst>
      <p:ext uri="{BB962C8B-B14F-4D97-AF65-F5344CB8AC3E}">
        <p14:creationId xmlns:p14="http://schemas.microsoft.com/office/powerpoint/2010/main" val="2829051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A0632C-D9CE-17A8-B33B-6E87CA2343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mmanuel Church Handsworth">
            <a:extLst>
              <a:ext uri="{FF2B5EF4-FFF2-40B4-BE49-F238E27FC236}">
                <a16:creationId xmlns:a16="http://schemas.microsoft.com/office/drawing/2014/main" id="{D1E4B339-4632-11F2-78E7-14617FEA0D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0438" y="177466"/>
            <a:ext cx="3571123" cy="719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991F16C-481C-5EE6-4139-162EAC9DD4CC}"/>
              </a:ext>
            </a:extLst>
          </p:cNvPr>
          <p:cNvSpPr txBox="1"/>
          <p:nvPr/>
        </p:nvSpPr>
        <p:spPr>
          <a:xfrm>
            <a:off x="285750" y="1078264"/>
            <a:ext cx="11906250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u="sng" dirty="0"/>
              <a:t>(3) 	John &amp; Jesus’ mother’s meet (1:39-45)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rgbClr val="0B1BB5"/>
                </a:solidFill>
              </a:rPr>
              <a:t>Baby in Elizabeth’s womb leaps 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rgbClr val="0B1BB5"/>
                </a:solidFill>
              </a:rPr>
              <a:t>Life begins at conception </a:t>
            </a:r>
          </a:p>
          <a:p>
            <a:pPr lvl="2"/>
            <a:endParaRPr lang="en-GB" sz="3200" dirty="0">
              <a:solidFill>
                <a:schemeClr val="tx2">
                  <a:lumMod val="50000"/>
                  <a:lumOff val="50000"/>
                </a:schemeClr>
              </a:solidFill>
            </a:endParaRPr>
          </a:p>
          <a:p>
            <a:r>
              <a:rPr lang="en-GB" sz="4000" b="1" u="sng" dirty="0"/>
              <a:t>(4) 	John is born (1:57-66)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rgbClr val="0B1BB5"/>
                </a:solidFill>
              </a:rPr>
              <a:t>He would prepare the way for Christ </a:t>
            </a:r>
          </a:p>
          <a:p>
            <a:pPr marL="914400" indent="-914400">
              <a:buAutoNum type="arabicParenBoth"/>
            </a:pPr>
            <a:endParaRPr lang="en-GB" sz="5400" dirty="0"/>
          </a:p>
        </p:txBody>
      </p:sp>
    </p:spTree>
    <p:extLst>
      <p:ext uri="{BB962C8B-B14F-4D97-AF65-F5344CB8AC3E}">
        <p14:creationId xmlns:p14="http://schemas.microsoft.com/office/powerpoint/2010/main" val="2830740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</TotalTime>
  <Words>285</Words>
  <Application>Microsoft Office PowerPoint</Application>
  <PresentationFormat>Widescreen</PresentationFormat>
  <Paragraphs>38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James Young</dc:creator>
  <cp:lastModifiedBy>Juge Ram</cp:lastModifiedBy>
  <cp:revision>13</cp:revision>
  <dcterms:created xsi:type="dcterms:W3CDTF">2025-10-18T13:33:16Z</dcterms:created>
  <dcterms:modified xsi:type="dcterms:W3CDTF">2025-12-07T08:54:50Z</dcterms:modified>
</cp:coreProperties>
</file>