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4" r:id="rId3"/>
    <p:sldId id="263" r:id="rId4"/>
    <p:sldId id="264" r:id="rId5"/>
    <p:sldId id="270" r:id="rId6"/>
    <p:sldId id="271" r:id="rId7"/>
    <p:sldId id="273" r:id="rId8"/>
    <p:sldId id="272" r:id="rId9"/>
    <p:sldId id="268" r:id="rId10"/>
    <p:sldId id="275" r:id="rId11"/>
    <p:sldId id="276" r:id="rId12"/>
    <p:sldId id="267" r:id="rId13"/>
    <p:sldId id="269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4539-6AB5-3B73-73B9-DAB75460F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C2675-D7E0-61C6-10F9-A00E9B3E7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D4C75-9033-3B26-7CAB-F6A8577FA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2EF18-5BFF-382F-CD55-888972721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B8EC2-7DE2-63FB-D5CE-D169A9E22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6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841A9-0840-FFF5-12DC-58D1FB3E0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F08AC-0589-D151-A25A-33D6EFAE5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A9155-BD52-82BF-BDBD-87E8BA6F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049D2-5AA6-9F0E-182B-83AE133E4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E966E-F820-0DD2-88FF-262BDC1F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21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7F2D5-3BFA-A38A-EAAE-9436A440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C4F56-8BCB-073C-DCBA-423ABB490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055C4-DB0D-7F89-CD99-9B03CE18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40504-F607-3A2C-EBCD-FA2B3F18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F20F3-9A40-E6C7-2299-17895D1A7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98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4520A-FD03-81C3-37BD-31CD2F1B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B57DC-CDF2-D7F4-0EFA-BD54DFD8D7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08CEC-4BD7-78FC-180F-5E6C36C7B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88677-063C-F034-C5DC-962893C24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294F5-41C1-4483-4FD6-2BE424034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C44BC-FA85-8C01-80A4-25F98A61A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9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86DC-0BD4-3F30-8C79-5CC206E5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1BFB7-FC9F-5A2C-4BF5-E224E42E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53056-E37F-C76A-5B98-27DC97BE9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B40970-8AD7-0D08-5E93-91E9CDB94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1E3E2-15E3-202F-9D14-70E539CFC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08E4A-74D7-0A18-B0BA-64C31446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8E1756-E922-372A-D586-08152BD2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EE3917-5F14-3126-B39E-842B21C2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12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37C90-865D-76C2-2078-61178707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9F37A6-EC63-C975-6E91-649323A1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E4CF67-9070-E3AB-8DC3-03CF0930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00E53-2CF5-8216-380C-069756BB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20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475D62-4DFF-FA6A-26D9-A7195A30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CEABAD-3E15-8133-DE53-9AA87AD4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8F549-37C0-BB61-A1FE-CDA844C6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15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51EC-F831-D514-AEFE-750A661AF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A4459-38A6-7502-E069-2280C15BE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7C4FE-9B87-E346-47F4-3096B8518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F5843-3F99-55FE-786C-42D3CD2FE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4C8A0-30A1-B8B9-6F19-664A96AB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ECB9F-983B-60B9-D147-45B72868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82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719B4-B304-4191-9424-8A7A1C404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1A769-2021-37AE-BE84-A42DDE33BA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DA13D-2AAB-3D8A-ADC0-872F7D427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0F74B-2574-8F26-0FEF-4345726F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B40F5-524B-FAD6-B97D-61CA29E0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B9E86-7CCA-39AD-B0BB-3BD941DA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13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FD10-24EB-7CFA-3B54-6A5A6AB72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77206-F3D1-74AE-E286-16589BFBD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F67F3-62B4-DD70-5B0F-8C2049FB4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081C7-4C66-1AEE-2992-94A58C93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24DAB-2F3D-46C2-8B1A-06792134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22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99E40C-B90D-83DF-5223-CEE2F86D19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B1918-4C42-3267-343D-19AB3E0F3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E269E-634D-ECFE-1645-C397F7A8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2FD9C-563F-14ED-7290-896277099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D5B6A-DDDD-3A13-C868-7479CE441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33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D197A7-382E-D631-F793-CE0C4459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8C05D-CE4A-6975-97DB-607038FB9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1421E-9F68-01BC-4D3B-5D3D8EE5B2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01ACE-7B12-4325-A922-9E067472B817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44129-1BD8-8ECA-2D0C-6AD889950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49698-C478-078D-4608-742969465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99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source=web&amp;rct=j&amp;url=CAESfAHrOzAVZR-6gJL57OImROjximL63qd0hbQvjHTAZ5OqbPIieu_IzNRZIAcesZq_OiwnZ2iT8Ldx2N_ZDIYqSchLZ5oEZadrUaKsUzlXIqyqyBtC_RJq21pER_O5BTLhf01UdjHzElz6h7P_ztTy1yJmaFZIZ8wJJY5gIvk&amp;uoh=2&amp;ved=2ahUKEwiX_4PrxviWAxWDXEEAHY04JWkQy_kOegoIAggACAAIDhAJ&amp;opi=89978449&amp;cd&amp;psig=AOvVaw2Gb1KzTVvuz96mPF1Zoh5s&amp;ust=1789835467055000" TargetMode="External"/><Relationship Id="rId2" Type="http://schemas.openxmlformats.org/officeDocument/2006/relationships/hyperlink" Target="https://www.google.com/url?sa=i&amp;source=web&amp;rct=j&amp;url=CAESfAHrOzAVtVDS9sJkzeLTrrQzcz4MkdH2d8SVT-KAVTO9bynjn9yY6MCrJn6nYmdXkV3xBgI76VRh1GTdv4INlojhxxOA5yW8ZOn2HJArW6sSwXtH6XZalbjOo5SgNd20EK_7j4_3Rfpgq-Of2VPirjFjlsm9FxKJXJvC5es&amp;uoh=2&amp;ved=2ahUKEwiX_4PrxviWAxWDXEEAHY04JWkQy_kOegoIAggACAAIDhAI&amp;opi=89978449&amp;cd&amp;psig=AOvVaw2Gb1KzTVvuz96mPF1Zoh5s&amp;ust=178983546705500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url?sa=i&amp;source=web&amp;rct=j&amp;url=CAESfAHrOzAVzwe6-f84U2l52bZQyc9RUw9LN2eNHWMQWUvZphRYeiseI71AdzRS5gjVMbyfLaydXQ6ig_Tj7XRefwOcrJurVq7IW0Z4ui9n1YmcDHB3fVjak7rKhotqRHDAcF6MbDYF0uXsN9XzER3SIS613RHM0s7RRX_2358&amp;uoh=2&amp;ved=2ahUKEwiX_4PrxviWAxWDXEEAHY04JWkQy_kOegoIAggACAAIDhAK&amp;opi=89978449&amp;cd&amp;psig=AOvVaw2Gb1KzTVvuz96mPF1Zoh5s&amp;ust=178983546705500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source=web&amp;rct=j&amp;url=CAESfAHrOzAVZR-6gJL57OImROjximL63qd0hbQvjHTAZ5OqbPIieu_IzNRZIAcesZq_OiwnZ2iT8Ldx2N_ZDIYqSchLZ5oEZadrUaKsUzlXIqyqyBtC_RJq21pER_O5BTLhf01UdjHzElz6h7P_ztTy1yJmaFZIZ8wJJY5gIvk&amp;uoh=2&amp;ved=2ahUKEwiX_4PrxviWAxWDXEEAHY04JWkQy_kOegoIAggACAAIDhAJ&amp;opi=89978449&amp;cd&amp;psig=AOvVaw2Gb1KzTVvuz96mPF1Zoh5s&amp;ust=1789835467055000" TargetMode="External"/><Relationship Id="rId2" Type="http://schemas.openxmlformats.org/officeDocument/2006/relationships/hyperlink" Target="https://www.google.com/url?sa=i&amp;source=web&amp;rct=j&amp;url=CAESfAHrOzAVtVDS9sJkzeLTrrQzcz4MkdH2d8SVT-KAVTO9bynjn9yY6MCrJn6nYmdXkV3xBgI76VRh1GTdv4INlojhxxOA5yW8ZOn2HJArW6sSwXtH6XZalbjOo5SgNd20EK_7j4_3Rfpgq-Of2VPirjFjlsm9FxKJXJvC5es&amp;uoh=2&amp;ved=2ahUKEwiX_4PrxviWAxWDXEEAHY04JWkQy_kOegoIAggACAAIDhAI&amp;opi=89978449&amp;cd&amp;psig=AOvVaw2Gb1KzTVvuz96mPF1Zoh5s&amp;ust=1789835467055000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url?sa=i&amp;source=web&amp;rct=j&amp;url=CAESfAHrOzAVzwe6-f84U2l52bZQyc9RUw9LN2eNHWMQWUvZphRYeiseI71AdzRS5gjVMbyfLaydXQ6ig_Tj7XRefwOcrJurVq7IW0Z4ui9n1YmcDHB3fVjak7rKhotqRHDAcF6MbDYF0uXsN9XzER3SIS613RHM0s7RRX_2358&amp;uoh=2&amp;ved=2ahUKEwiX_4PrxviWAxWDXEEAHY04JWkQy_kOegoIAggACAAIDhAK&amp;opi=89978449&amp;cd&amp;psig=AOvVaw2Gb1KzTVvuz96mPF1Zoh5s&amp;ust=1789835467055000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8CA6655C-CC30-44EF-B1DD-EC07CE3CD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612" y="115804"/>
            <a:ext cx="3438775" cy="69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7A2A4F-90F0-F3E0-60B5-8AF43E5A30FB}"/>
              </a:ext>
            </a:extLst>
          </p:cNvPr>
          <p:cNvSpPr txBox="1"/>
          <p:nvPr/>
        </p:nvSpPr>
        <p:spPr>
          <a:xfrm>
            <a:off x="0" y="2328273"/>
            <a:ext cx="1219199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u="sng" dirty="0"/>
              <a:t>Bible Reading </a:t>
            </a:r>
          </a:p>
          <a:p>
            <a:pPr algn="ctr"/>
            <a:r>
              <a:rPr lang="en-GB" sz="4800" dirty="0"/>
              <a:t>Genesis (</a:t>
            </a:r>
            <a:r>
              <a:rPr lang="en-GB" sz="4000" dirty="0" err="1"/>
              <a:t>ਉਤਪਤ</a:t>
            </a:r>
            <a:r>
              <a:rPr lang="en-GB" sz="4400" dirty="0"/>
              <a:t>)</a:t>
            </a:r>
            <a:r>
              <a:rPr lang="en-GB" sz="4800" dirty="0"/>
              <a:t> 3:15 </a:t>
            </a:r>
          </a:p>
          <a:p>
            <a:pPr algn="ctr"/>
            <a:r>
              <a:rPr lang="en-GB" sz="4800" dirty="0"/>
              <a:t>&amp; Revelation</a:t>
            </a:r>
            <a:r>
              <a:rPr lang="en-GB" sz="5400" dirty="0"/>
              <a:t> </a:t>
            </a:r>
            <a:r>
              <a:rPr lang="en-GB" sz="4800" dirty="0"/>
              <a:t>(</a:t>
            </a:r>
            <a:r>
              <a:rPr lang="en-GB" sz="4000" dirty="0" err="1"/>
              <a:t>ਪਰਕਾਸ਼</a:t>
            </a:r>
            <a:r>
              <a:rPr lang="en-GB" sz="4000" dirty="0"/>
              <a:t> </a:t>
            </a:r>
            <a:r>
              <a:rPr lang="en-GB" sz="4000" dirty="0" err="1"/>
              <a:t>ਦੀ</a:t>
            </a:r>
            <a:r>
              <a:rPr lang="en-GB" sz="4000" dirty="0"/>
              <a:t> </a:t>
            </a:r>
            <a:r>
              <a:rPr lang="en-GB" sz="4000" dirty="0" err="1"/>
              <a:t>ਪੋਥੀ</a:t>
            </a:r>
            <a:r>
              <a:rPr lang="en-GB" sz="4800" dirty="0"/>
              <a:t>)</a:t>
            </a:r>
            <a:r>
              <a:rPr lang="en-GB" sz="4000" dirty="0"/>
              <a:t> </a:t>
            </a:r>
            <a:r>
              <a:rPr lang="en-GB" sz="4800" dirty="0"/>
              <a:t>21:1-5 </a:t>
            </a:r>
          </a:p>
        </p:txBody>
      </p:sp>
    </p:spTree>
    <p:extLst>
      <p:ext uri="{BB962C8B-B14F-4D97-AF65-F5344CB8AC3E}">
        <p14:creationId xmlns:p14="http://schemas.microsoft.com/office/powerpoint/2010/main" val="348588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D8FDD-3082-0C3D-0263-376554D0B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4B99F0BE-BFCB-7EEE-8D6A-1E173E6BD3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612" y="115804"/>
            <a:ext cx="3438775" cy="69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1479492-684F-CEC0-26B0-B8307B09E9EA}"/>
              </a:ext>
            </a:extLst>
          </p:cNvPr>
          <p:cNvSpPr txBox="1"/>
          <p:nvPr/>
        </p:nvSpPr>
        <p:spPr>
          <a:xfrm>
            <a:off x="0" y="2328273"/>
            <a:ext cx="1219199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7200" b="1" dirty="0"/>
              <a:t>Is the Bible really </a:t>
            </a:r>
          </a:p>
          <a:p>
            <a:pPr algn="ctr"/>
            <a:r>
              <a:rPr lang="en-GB" sz="7200" b="1" dirty="0"/>
              <a:t>God’s Word?</a:t>
            </a:r>
            <a:endParaRPr lang="en-GB" sz="8800" dirty="0"/>
          </a:p>
        </p:txBody>
      </p:sp>
    </p:spTree>
    <p:extLst>
      <p:ext uri="{BB962C8B-B14F-4D97-AF65-F5344CB8AC3E}">
        <p14:creationId xmlns:p14="http://schemas.microsoft.com/office/powerpoint/2010/main" val="3895328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0051-9B8A-297D-C398-EB6E8DE5A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D4763C0-390A-A33E-21F4-26A5B2FFB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D520A-4369-DC66-5638-E362DA83F48A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5BF0E2-1213-25C5-E448-87DAF82AEFF8}"/>
              </a:ext>
            </a:extLst>
          </p:cNvPr>
          <p:cNvSpPr txBox="1"/>
          <p:nvPr/>
        </p:nvSpPr>
        <p:spPr>
          <a:xfrm>
            <a:off x="-1" y="605557"/>
            <a:ext cx="12191999" cy="6322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ts val="35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We believe the Bible is God’s Word because of the Unity of the Bible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by about 40 authors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authors - many of them did not know each other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over 1600 years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in 3 different languages, Hebrew, Greek and Aramaic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by people from different walks of life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was written in three different continents, Asia, Africa and Europe </a:t>
            </a:r>
          </a:p>
          <a:p>
            <a:pPr marL="457200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Bible has a gap of 400 years between the Old and New Testament </a:t>
            </a:r>
          </a:p>
          <a:p>
            <a:pPr lvl="1" algn="ctr">
              <a:lnSpc>
                <a:spcPts val="3500"/>
              </a:lnSpc>
              <a:spcAft>
                <a:spcPts val="800"/>
              </a:spcAft>
            </a:pPr>
            <a:r>
              <a:rPr lang="en-GB" sz="4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Despite this diversity, the Bible is one book, it has incredible unity </a:t>
            </a:r>
          </a:p>
        </p:txBody>
      </p:sp>
    </p:spTree>
    <p:extLst>
      <p:ext uri="{BB962C8B-B14F-4D97-AF65-F5344CB8AC3E}">
        <p14:creationId xmlns:p14="http://schemas.microsoft.com/office/powerpoint/2010/main" val="172068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0061C-FB51-2C48-BF41-DF85D156A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487C5828-6FF6-BA9A-438D-21191ABC2F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70110F-33FC-DA59-9F95-7F6339D5A8E6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AD0DF5-C2E7-4DED-C6A5-83094696B35B}"/>
              </a:ext>
            </a:extLst>
          </p:cNvPr>
          <p:cNvSpPr txBox="1"/>
          <p:nvPr/>
        </p:nvSpPr>
        <p:spPr>
          <a:xfrm>
            <a:off x="1" y="681757"/>
            <a:ext cx="12191999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The unity of the Bible from Genesis – Revelation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C44961E-15E5-785B-5BB6-AB0EC013D8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755975"/>
              </p:ext>
            </p:extLst>
          </p:nvPr>
        </p:nvGraphicFramePr>
        <p:xfrm>
          <a:off x="152400" y="1317669"/>
          <a:ext cx="11906250" cy="198120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51415">
                  <a:extLst>
                    <a:ext uri="{9D8B030D-6E8A-4147-A177-3AD203B41FA5}">
                      <a16:colId xmlns:a16="http://schemas.microsoft.com/office/drawing/2014/main" val="618483278"/>
                    </a:ext>
                  </a:extLst>
                </a:gridCol>
                <a:gridCol w="8754835">
                  <a:extLst>
                    <a:ext uri="{9D8B030D-6E8A-4147-A177-3AD203B41FA5}">
                      <a16:colId xmlns:a16="http://schemas.microsoft.com/office/drawing/2014/main" val="225212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Book in the Bible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/>
                        <a:t>Unity with the rest of the Bible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4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1.</a:t>
                      </a:r>
                      <a:r>
                        <a:rPr lang="en-GB" sz="2800" b="1" dirty="0"/>
                        <a:t>Genesis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Protoevangelium - The promise of the seed of the woman who will crush Satan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Genesis 3:15 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7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2.</a:t>
                      </a:r>
                      <a:r>
                        <a:rPr lang="en-GB" sz="2800" b="1" dirty="0"/>
                        <a:t>Exodus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Passover Lamb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Exodus 13:43,51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824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919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FD6D7-557E-214E-5487-F79649B39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F8A81A-35E1-A6C3-354B-9B023C738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Exodus: the setting – Seeking the kingdom">
            <a:extLst>
              <a:ext uri="{FF2B5EF4-FFF2-40B4-BE49-F238E27FC236}">
                <a16:creationId xmlns:a16="http://schemas.microsoft.com/office/drawing/2014/main" id="{92A50A0E-F590-D81E-5214-AE09A04DFF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5" t="3144" r="2935" b="11889"/>
          <a:stretch>
            <a:fillRect/>
          </a:stretch>
        </p:blipFill>
        <p:spPr>
          <a:xfrm>
            <a:off x="1446963" y="0"/>
            <a:ext cx="9756949" cy="687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911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EC01C-5642-EA63-AB63-1DD74E3FB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519D968C-5DC3-4B0B-6688-4105E5ACE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08D3AA-D304-9070-2CB8-403F044657F4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EDCFDA-6B4B-0BDD-4127-2E8D77AEB5ED}"/>
              </a:ext>
            </a:extLst>
          </p:cNvPr>
          <p:cNvSpPr txBox="1"/>
          <p:nvPr/>
        </p:nvSpPr>
        <p:spPr>
          <a:xfrm>
            <a:off x="1" y="681757"/>
            <a:ext cx="12191999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The unity of the Bible from Genesis – Revelation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2684060-E02E-4B80-171B-94DD7D90ED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150676"/>
              </p:ext>
            </p:extLst>
          </p:nvPr>
        </p:nvGraphicFramePr>
        <p:xfrm>
          <a:off x="152400" y="1317669"/>
          <a:ext cx="11906250" cy="405384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51415">
                  <a:extLst>
                    <a:ext uri="{9D8B030D-6E8A-4147-A177-3AD203B41FA5}">
                      <a16:colId xmlns:a16="http://schemas.microsoft.com/office/drawing/2014/main" val="618483278"/>
                    </a:ext>
                  </a:extLst>
                </a:gridCol>
                <a:gridCol w="8754835">
                  <a:extLst>
                    <a:ext uri="{9D8B030D-6E8A-4147-A177-3AD203B41FA5}">
                      <a16:colId xmlns:a16="http://schemas.microsoft.com/office/drawing/2014/main" val="225212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Book in the Bible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/>
                        <a:t>Unity with the rest of the Bible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4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1.</a:t>
                      </a:r>
                      <a:r>
                        <a:rPr lang="en-GB" sz="2800" b="1" dirty="0"/>
                        <a:t>Genesis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Protoevangelium - The promise of the seed of the woman who will crush Satan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Genesis 3:15 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7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2.</a:t>
                      </a:r>
                      <a:r>
                        <a:rPr lang="en-GB" sz="2800" b="1" dirty="0"/>
                        <a:t>Exodus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Passover Lamb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Exodus 13:43,51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82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3.</a:t>
                      </a:r>
                      <a:r>
                        <a:rPr lang="en-GB" sz="2800" b="1" dirty="0"/>
                        <a:t>Leviticus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To be holy 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Leviticus 11:44–45 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48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4.</a:t>
                      </a:r>
                      <a:r>
                        <a:rPr lang="en-GB" sz="2800" b="1" dirty="0"/>
                        <a:t>Numbers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Serpent on a pole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Numbers 21:8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00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5.</a:t>
                      </a:r>
                      <a:r>
                        <a:rPr lang="en-GB" sz="2800" b="1" dirty="0"/>
                        <a:t>Deuteronomy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Prophet like Moses - </a:t>
                      </a:r>
                      <a:r>
                        <a:rPr lang="en-GB" sz="2400" kern="1200" dirty="0" err="1">
                          <a:solidFill>
                            <a:schemeClr val="dk1"/>
                          </a:solidFill>
                        </a:rPr>
                        <a:t>Deut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 18:15 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3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6. </a:t>
                      </a:r>
                      <a:r>
                        <a:rPr lang="en-GB" sz="2800" b="1" dirty="0"/>
                        <a:t>Joshua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Joshua (Jesus) takes to promised land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5217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4599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81AFE-99FC-14D6-F90C-8FBE6C385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0D43B-4C2B-50D3-3636-4F3E521EA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0C7A8-026C-6885-89CF-05432C78A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Exodus: the setting – Seeking the kingdom">
            <a:extLst>
              <a:ext uri="{FF2B5EF4-FFF2-40B4-BE49-F238E27FC236}">
                <a16:creationId xmlns:a16="http://schemas.microsoft.com/office/drawing/2014/main" id="{F0C3C07E-4D13-D740-FDD4-D13EB79E3F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55" t="3144" r="2935" b="11889"/>
          <a:stretch>
            <a:fillRect/>
          </a:stretch>
        </p:blipFill>
        <p:spPr>
          <a:xfrm>
            <a:off x="1446963" y="0"/>
            <a:ext cx="9756949" cy="6877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858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C37E2-4473-D77E-D34E-61D7C70A1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F57877F5-28CE-65B7-2884-61789456F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6D2C30-505C-F2D9-7E1B-DF8B34B5677D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D1437-B5EB-278E-6738-D776E89C0EDC}"/>
              </a:ext>
            </a:extLst>
          </p:cNvPr>
          <p:cNvSpPr txBox="1"/>
          <p:nvPr/>
        </p:nvSpPr>
        <p:spPr>
          <a:xfrm>
            <a:off x="1" y="681757"/>
            <a:ext cx="12191999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The unity of the Bible from Genesis – Revelation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A0E35F2-E0CA-5D10-83AF-91195B16C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851141"/>
              </p:ext>
            </p:extLst>
          </p:nvPr>
        </p:nvGraphicFramePr>
        <p:xfrm>
          <a:off x="152400" y="1317669"/>
          <a:ext cx="11906250" cy="509016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51415">
                  <a:extLst>
                    <a:ext uri="{9D8B030D-6E8A-4147-A177-3AD203B41FA5}">
                      <a16:colId xmlns:a16="http://schemas.microsoft.com/office/drawing/2014/main" val="618483278"/>
                    </a:ext>
                  </a:extLst>
                </a:gridCol>
                <a:gridCol w="8754835">
                  <a:extLst>
                    <a:ext uri="{9D8B030D-6E8A-4147-A177-3AD203B41FA5}">
                      <a16:colId xmlns:a16="http://schemas.microsoft.com/office/drawing/2014/main" val="225212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Book in the Bible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/>
                        <a:t>Unity with the rest of the Bible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4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1.</a:t>
                      </a:r>
                      <a:r>
                        <a:rPr lang="en-GB" sz="2800" b="1" dirty="0"/>
                        <a:t>Genesis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Protoevangelium - The promise of the seed of the woman who will crush Satan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Genesis 3:15 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7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2.</a:t>
                      </a:r>
                      <a:r>
                        <a:rPr lang="en-GB" sz="2800" b="1" dirty="0"/>
                        <a:t>Exodus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Passover Lamb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Exodus 13:43,51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82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3.</a:t>
                      </a:r>
                      <a:r>
                        <a:rPr lang="en-GB" sz="2800" b="1" dirty="0"/>
                        <a:t>Leviticus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To be holy 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Leviticus 11:44–45 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48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4.</a:t>
                      </a:r>
                      <a:r>
                        <a:rPr lang="en-GB" sz="2800" b="1" dirty="0"/>
                        <a:t>Numbers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Serpent on a pole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Numbers 21:8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00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5.</a:t>
                      </a:r>
                      <a:r>
                        <a:rPr lang="en-GB" sz="2800" b="1" dirty="0"/>
                        <a:t>Deuteronomy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Prophet like Moses - </a:t>
                      </a:r>
                      <a:r>
                        <a:rPr lang="en-GB" sz="2400" kern="1200" dirty="0" err="1">
                          <a:solidFill>
                            <a:schemeClr val="dk1"/>
                          </a:solidFill>
                        </a:rPr>
                        <a:t>Deut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 18:15 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3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6. </a:t>
                      </a:r>
                      <a:r>
                        <a:rPr lang="en-GB" sz="2800" b="1" dirty="0"/>
                        <a:t>Joshua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Joshua (Jesus) takes to promised land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52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7. </a:t>
                      </a:r>
                      <a:r>
                        <a:rPr lang="en-GB" sz="2800" b="1" dirty="0"/>
                        <a:t>Judges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God raises a Saviours (Judges) to rescue people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8. </a:t>
                      </a:r>
                      <a:r>
                        <a:rPr lang="en-GB" sz="2800" b="1" dirty="0"/>
                        <a:t>Ruth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Christ is our redeemer – for all people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Ruth 4:5-12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9255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862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A88C9-EEF6-05B9-5C50-44B4E0B68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CF1B64D-46C8-9F8A-DB69-66430F978A5F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E344E0D-9C47-12A9-8C8A-2E17FCAB56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4216335"/>
              </p:ext>
            </p:extLst>
          </p:nvPr>
        </p:nvGraphicFramePr>
        <p:xfrm>
          <a:off x="76200" y="137160"/>
          <a:ext cx="12039600" cy="65836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86710">
                  <a:extLst>
                    <a:ext uri="{9D8B030D-6E8A-4147-A177-3AD203B41FA5}">
                      <a16:colId xmlns:a16="http://schemas.microsoft.com/office/drawing/2014/main" val="618483278"/>
                    </a:ext>
                  </a:extLst>
                </a:gridCol>
                <a:gridCol w="8852890">
                  <a:extLst>
                    <a:ext uri="{9D8B030D-6E8A-4147-A177-3AD203B41FA5}">
                      <a16:colId xmlns:a16="http://schemas.microsoft.com/office/drawing/2014/main" val="225212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Book in the Bible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/>
                        <a:t>Unity with the rest of the Bible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4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9-14. </a:t>
                      </a:r>
                    </a:p>
                    <a:p>
                      <a:r>
                        <a:rPr lang="en-GB" sz="2800" b="1" dirty="0"/>
                        <a:t>1 &amp; 2 Samuel, 1 &amp; 2 Kings &amp; 1 &amp; 2  Chronicles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Speaks of the different Kings in Israel, none where perfect – but a perfect King will come – Christ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He will come from the family of King David </a:t>
                      </a:r>
                    </a:p>
                    <a:p>
                      <a:pPr marL="457200" lvl="1" indent="0">
                        <a:buFont typeface="Arial" panose="020B0604020202020204" pitchFamily="34" charset="0"/>
                        <a:buNone/>
                      </a:pPr>
                      <a:r>
                        <a:rPr lang="en-GB" sz="2800" dirty="0"/>
                        <a:t>(</a:t>
                      </a:r>
                      <a:r>
                        <a:rPr lang="en-GB" sz="2400" dirty="0"/>
                        <a:t>2 Sam 7:12-17)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7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15.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Isaiah 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He will called, wonderful counsellor, Mighty God, Prince of Peace  (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Isaiah 9:6) </a:t>
                      </a:r>
                      <a:r>
                        <a:rPr lang="en-GB" sz="2400" dirty="0"/>
                        <a:t> </a:t>
                      </a:r>
                      <a:r>
                        <a:rPr lang="en-GB" sz="2800" dirty="0"/>
                        <a:t>and will suffer </a:t>
                      </a:r>
                      <a:r>
                        <a:rPr lang="en-GB" sz="2400" dirty="0"/>
                        <a:t>(Isaiah 53)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82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16. 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Jeremiah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He will be the righteous branch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Jeremiah 23:5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48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17. 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Lamentations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He </a:t>
                      </a:r>
                      <a:r>
                        <a:rPr lang="en-GB" sz="2800" dirty="0"/>
                        <a:t>will be a weeping prophet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Lam 3:19-26, 39-41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00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18. </a:t>
                      </a:r>
                      <a:r>
                        <a:rPr lang="en-GB" sz="2800" b="1" dirty="0"/>
                        <a:t>Ezekial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2800" dirty="0"/>
                        <a:t>He is the Son of man who will come on the clouds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Ezekiel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3:1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4:1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5:1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3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19</a:t>
                      </a:r>
                      <a:r>
                        <a:rPr lang="en-GB" sz="2800" b="1" dirty="0"/>
                        <a:t>. Daniel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Son of man who will come on the clouds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Daniel 7:13–14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52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20</a:t>
                      </a:r>
                      <a:r>
                        <a:rPr lang="en-GB" sz="2800" b="1" dirty="0"/>
                        <a:t>. Hosea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A compassion and faithful husband who redeems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Hosea 3:1-3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5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661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A553A-77C5-D0C8-293C-FD8DC71E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F3C798-45A3-5EBB-4150-38334264D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Map of the The Divided Kingdom of Northern Israel and Judah - The Kingdom of Israel was divided at the death of King Solomon and was split into Kingdom of Israel in the North and Kingdom of Judah in the South.">
            <a:extLst>
              <a:ext uri="{FF2B5EF4-FFF2-40B4-BE49-F238E27FC236}">
                <a16:creationId xmlns:a16="http://schemas.microsoft.com/office/drawing/2014/main" id="{AEFEDABF-4229-3598-D023-44CF169DC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4067" y="3064"/>
            <a:ext cx="5858920" cy="685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666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3B327F-0AA1-E2A1-B16F-CBDC65AF7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E83D8C5-A755-02A2-1087-F6A5A2470BF3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46C6F1A-142A-9A5F-B6DF-AB268FD314B5}"/>
              </a:ext>
            </a:extLst>
          </p:cNvPr>
          <p:cNvGraphicFramePr>
            <a:graphicFrameLocks noGrp="1"/>
          </p:cNvGraphicFramePr>
          <p:nvPr/>
        </p:nvGraphicFramePr>
        <p:xfrm>
          <a:off x="76200" y="137160"/>
          <a:ext cx="12039600" cy="65836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186710">
                  <a:extLst>
                    <a:ext uri="{9D8B030D-6E8A-4147-A177-3AD203B41FA5}">
                      <a16:colId xmlns:a16="http://schemas.microsoft.com/office/drawing/2014/main" val="618483278"/>
                    </a:ext>
                  </a:extLst>
                </a:gridCol>
                <a:gridCol w="8852890">
                  <a:extLst>
                    <a:ext uri="{9D8B030D-6E8A-4147-A177-3AD203B41FA5}">
                      <a16:colId xmlns:a16="http://schemas.microsoft.com/office/drawing/2014/main" val="225212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Book in the Bible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/>
                        <a:t>Unity with the rest of the Bible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4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9-14. </a:t>
                      </a:r>
                    </a:p>
                    <a:p>
                      <a:r>
                        <a:rPr lang="en-GB" sz="2800" b="1" dirty="0"/>
                        <a:t>1 &amp; 2 Samuel, 1 &amp; 2 Kings &amp; 1 &amp; 2  Chronicles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Speaks of the different Kings in Israel, none where perfect – but a perfect King will come – Christ 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He will come from the family of King David </a:t>
                      </a:r>
                    </a:p>
                    <a:p>
                      <a:pPr marL="457200" lvl="1" indent="0">
                        <a:buFont typeface="Arial" panose="020B0604020202020204" pitchFamily="34" charset="0"/>
                        <a:buNone/>
                      </a:pPr>
                      <a:r>
                        <a:rPr lang="en-GB" sz="2800" dirty="0"/>
                        <a:t>(</a:t>
                      </a:r>
                      <a:r>
                        <a:rPr lang="en-GB" sz="2400" dirty="0"/>
                        <a:t>2 Sam 7:12-17)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7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15.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Isaiah 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He will called, wonderful counsellor, Mighty God, Prince of Peace  (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Isaiah 9:6) </a:t>
                      </a:r>
                      <a:r>
                        <a:rPr lang="en-GB" sz="2400" dirty="0"/>
                        <a:t> </a:t>
                      </a:r>
                      <a:r>
                        <a:rPr lang="en-GB" sz="2800" dirty="0"/>
                        <a:t>and will suffer </a:t>
                      </a:r>
                      <a:r>
                        <a:rPr lang="en-GB" sz="2400" dirty="0"/>
                        <a:t>(Isaiah 53)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82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16. 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Jeremiah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He will be the righteous branch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Jeremiah 23:5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48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17. 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Lamentations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He </a:t>
                      </a:r>
                      <a:r>
                        <a:rPr lang="en-GB" sz="2800" dirty="0"/>
                        <a:t>will be a weeping prophet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Lam 3:19-26, 39-41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00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18. </a:t>
                      </a:r>
                      <a:r>
                        <a:rPr lang="en-GB" sz="2800" b="1" dirty="0"/>
                        <a:t>Ezekial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GB" sz="2800" dirty="0"/>
                        <a:t>He is the Son of man who will come on the clouds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Ezekiel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3:1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4:1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5:1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3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19</a:t>
                      </a:r>
                      <a:r>
                        <a:rPr lang="en-GB" sz="2800" b="1" dirty="0"/>
                        <a:t>. Daniel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Son of man who will come on the clouds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Daniel 7:13–14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52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20</a:t>
                      </a:r>
                      <a:r>
                        <a:rPr lang="en-GB" sz="2800" b="1" dirty="0"/>
                        <a:t>. Hosea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A compassion and faithful husband who redeems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Hosea 3:1-3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5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3139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D8CE11-F808-2831-B46C-D271765A2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84BF02A4-4E43-9984-498A-7C30964DC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637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C42751-372C-DB2B-8F1A-1078D07C8C4C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0129D2C-B55D-90FC-3E4B-3160F4380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707866"/>
              </p:ext>
            </p:extLst>
          </p:nvPr>
        </p:nvGraphicFramePr>
        <p:xfrm>
          <a:off x="27689" y="706109"/>
          <a:ext cx="12192000" cy="612648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618483278"/>
                    </a:ext>
                  </a:extLst>
                </a:gridCol>
                <a:gridCol w="9448800">
                  <a:extLst>
                    <a:ext uri="{9D8B030D-6E8A-4147-A177-3AD203B41FA5}">
                      <a16:colId xmlns:a16="http://schemas.microsoft.com/office/drawing/2014/main" val="225212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Book in the Bible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/>
                        <a:t>Unity with the rest of the Bible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4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21. </a:t>
                      </a:r>
                      <a:r>
                        <a:rPr lang="en-GB" sz="2800" b="1" dirty="0"/>
                        <a:t>Joel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As the restorer of wasted years -</a:t>
                      </a:r>
                      <a:r>
                        <a:rPr lang="en-GB" sz="2400" dirty="0"/>
                        <a:t>Joel 2:25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9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22</a:t>
                      </a:r>
                      <a:r>
                        <a:rPr lang="en-GB" sz="2800" b="1" dirty="0"/>
                        <a:t>. Amos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The burden bearer - </a:t>
                      </a:r>
                      <a:r>
                        <a:rPr lang="en-GB" sz="2400" dirty="0"/>
                        <a:t>Amos 1:1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3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23. </a:t>
                      </a:r>
                      <a:r>
                        <a:rPr lang="en-GB" sz="2800" b="1" dirty="0"/>
                        <a:t>Obadiah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The one who is mighty to save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Obadiah 1:17 - 20 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52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24. </a:t>
                      </a:r>
                      <a:r>
                        <a:rPr lang="en-GB" sz="2800" b="1" dirty="0"/>
                        <a:t>Jonah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The Christ who will be preached to all nations – Jonah </a:t>
                      </a:r>
                      <a:r>
                        <a:rPr lang="en-GB" sz="2400" dirty="0"/>
                        <a:t>4:10-11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6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25</a:t>
                      </a:r>
                      <a:r>
                        <a:rPr lang="en-GB" sz="2800" b="1" dirty="0"/>
                        <a:t>.Micah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/>
                        <a:t>He will be born in Bethlehem – </a:t>
                      </a:r>
                      <a:r>
                        <a:rPr lang="en-GB" sz="2400" dirty="0"/>
                        <a:t>Micah 5:2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92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26</a:t>
                      </a:r>
                      <a:r>
                        <a:rPr lang="en-GB" sz="2800" b="1" dirty="0"/>
                        <a:t>.Nahum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Avenger of God’s people – </a:t>
                      </a:r>
                      <a:r>
                        <a:rPr lang="en-GB" sz="2400" dirty="0"/>
                        <a:t>Nahum 1:2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785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27</a:t>
                      </a:r>
                      <a:r>
                        <a:rPr lang="en-GB" sz="2800" b="1" dirty="0"/>
                        <a:t>.Habakkuk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By faith we will be saved – </a:t>
                      </a:r>
                      <a:r>
                        <a:rPr lang="en-GB" sz="2400" dirty="0"/>
                        <a:t>Hab 2:4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7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28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. Zephaniah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As the Saviour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Zeph 3:17</a:t>
                      </a:r>
                      <a:endParaRPr lang="en-GB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16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29. 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Ezra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The Jews had to return to Israel as Christ will be born in Bethlehem -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Ezra 2:1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56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30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. Nehemiah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The walls are built, Christ builds His church –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Neh 3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664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773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F35E5-7D7B-D1D9-370F-287DE1F8D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EFCFC5B-30D3-224C-2A7B-30FBE262990C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9AB03E8-F65A-CDEA-E6F8-E1AE4B6873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267579"/>
              </p:ext>
            </p:extLst>
          </p:nvPr>
        </p:nvGraphicFramePr>
        <p:xfrm>
          <a:off x="57150" y="348496"/>
          <a:ext cx="12077700" cy="63703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56694">
                  <a:extLst>
                    <a:ext uri="{9D8B030D-6E8A-4147-A177-3AD203B41FA5}">
                      <a16:colId xmlns:a16="http://schemas.microsoft.com/office/drawing/2014/main" val="618483278"/>
                    </a:ext>
                  </a:extLst>
                </a:gridCol>
                <a:gridCol w="9121006">
                  <a:extLst>
                    <a:ext uri="{9D8B030D-6E8A-4147-A177-3AD203B41FA5}">
                      <a16:colId xmlns:a16="http://schemas.microsoft.com/office/drawing/2014/main" val="225212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800"/>
                        <a:t>Book in the Bible 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/>
                        <a:t>Unity with the rest of the Bible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42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31.</a:t>
                      </a:r>
                      <a:r>
                        <a:rPr lang="en-GB" sz="2800" b="1" dirty="0"/>
                        <a:t>Esther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She was raised for such a time to preserve Israel as the Christ will come from them – </a:t>
                      </a:r>
                      <a:r>
                        <a:rPr lang="en-GB" sz="2400" dirty="0"/>
                        <a:t>Esther 4:14, 9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7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32 &amp; 33.</a:t>
                      </a:r>
                      <a:r>
                        <a:rPr lang="en-GB" sz="2800" b="1" dirty="0"/>
                        <a:t> Haggai &amp; Zechariah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They Stir the people to build the temple that destroyed and prepare for the coming Saviour - </a:t>
                      </a:r>
                      <a:r>
                        <a:rPr lang="en-GB" sz="2400" dirty="0"/>
                        <a:t>Hag 2:1-9 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982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34. </a:t>
                      </a:r>
                      <a:r>
                        <a:rPr lang="en-GB" sz="2800" b="1" dirty="0"/>
                        <a:t>Malachi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The Sun of righteousness will come with healing in His wings </a:t>
                      </a:r>
                      <a:r>
                        <a:rPr lang="en-GB" sz="2400" dirty="0"/>
                        <a:t>(Mal 4:2)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00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35</a:t>
                      </a:r>
                      <a:r>
                        <a:rPr lang="en-GB" sz="2800" b="1" dirty="0"/>
                        <a:t>. Job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Christ is the Redeemer who lives- 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Job 19:25-26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1358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36.</a:t>
                      </a:r>
                      <a:r>
                        <a:rPr lang="en-GB" sz="2800" b="1" dirty="0"/>
                        <a:t> Psalms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Christ is the Good Shepherd </a:t>
                      </a:r>
                      <a:r>
                        <a:rPr lang="en-GB" sz="2400" dirty="0"/>
                        <a:t>(Psalm 23)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33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37. </a:t>
                      </a:r>
                      <a:r>
                        <a:rPr lang="en-GB" sz="2800" b="1" dirty="0"/>
                        <a:t>Proverbs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Christ is our wisdom </a:t>
                      </a:r>
                      <a:r>
                        <a:rPr lang="en-GB" sz="2400" dirty="0"/>
                        <a:t>(Proverb 8)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521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38. </a:t>
                      </a:r>
                      <a:r>
                        <a:rPr lang="en-GB" sz="2800" b="1" dirty="0"/>
                        <a:t>Ecclesiastes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Christ gives meaning to life </a:t>
                      </a:r>
                      <a:r>
                        <a:rPr lang="en-GB" sz="2400" kern="1200" dirty="0">
                          <a:solidFill>
                            <a:schemeClr val="dk1"/>
                          </a:solidFill>
                        </a:rPr>
                        <a:t>(Proverbs 12:13-14)</a:t>
                      </a:r>
                      <a:endParaRPr lang="en-GB" sz="2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92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39. </a:t>
                      </a:r>
                      <a:r>
                        <a:rPr lang="en-GB" sz="2800" b="1" dirty="0"/>
                        <a:t>Song of Solomon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2800" dirty="0"/>
                        <a:t>Christ is the beloved one </a:t>
                      </a:r>
                      <a:r>
                        <a:rPr lang="en-GB" sz="2400" dirty="0"/>
                        <a:t>(Song of Solomon 8:6-8)</a:t>
                      </a:r>
                      <a:endParaRPr lang="en-GB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61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03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BCA32-FD21-02B7-5F44-986CBA413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CB7801E6-99E7-A8B4-16F2-C5BD9252B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716BED-D0BD-EABD-F5CA-E6A32B519757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109C1C-A4C9-3A60-6EC7-572E8DC732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0730709"/>
              </p:ext>
            </p:extLst>
          </p:nvPr>
        </p:nvGraphicFramePr>
        <p:xfrm>
          <a:off x="266700" y="805640"/>
          <a:ext cx="11443568" cy="42780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618483278"/>
                    </a:ext>
                  </a:extLst>
                </a:gridCol>
                <a:gridCol w="8833718">
                  <a:extLst>
                    <a:ext uri="{9D8B030D-6E8A-4147-A177-3AD203B41FA5}">
                      <a16:colId xmlns:a16="http://schemas.microsoft.com/office/drawing/2014/main" val="2252122572"/>
                    </a:ext>
                  </a:extLst>
                </a:gridCol>
              </a:tblGrid>
              <a:tr h="987484">
                <a:tc>
                  <a:txBody>
                    <a:bodyPr/>
                    <a:lstStyle/>
                    <a:p>
                      <a:pPr algn="ctr"/>
                      <a:r>
                        <a:rPr lang="en-GB" sz="2800"/>
                        <a:t>Book in the Bible </a:t>
                      </a:r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dirty="0"/>
                        <a:t>Unity with the rest of the Bible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642316"/>
                  </a:ext>
                </a:extLst>
              </a:tr>
              <a:tr h="1433445">
                <a:tc>
                  <a:txBody>
                    <a:bodyPr/>
                    <a:lstStyle/>
                    <a:p>
                      <a:r>
                        <a:rPr lang="en-GB" sz="2800" b="1" dirty="0">
                          <a:solidFill>
                            <a:srgbClr val="FF0000"/>
                          </a:solidFill>
                        </a:rPr>
                        <a:t>40 -66.</a:t>
                      </a:r>
                      <a:r>
                        <a:rPr lang="en-GB" sz="2800" b="1" dirty="0"/>
                        <a:t> The 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New</a:t>
                      </a:r>
                      <a:r>
                        <a:rPr lang="en-GB" sz="2800" b="1" dirty="0"/>
                        <a:t> Testament </a:t>
                      </a:r>
                      <a:endParaRPr lang="en-GB" sz="28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After hundreds of years of waiting, Christ comes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He suffers and dies and crushes Satan on the cross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/>
                        <a:t>He restores all that we lost in Adam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76724"/>
                  </a:ext>
                </a:extLst>
              </a:tr>
              <a:tr h="18571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800" b="1" kern="1200" dirty="0">
                          <a:solidFill>
                            <a:srgbClr val="FF0000"/>
                          </a:solidFill>
                        </a:rPr>
                        <a:t>66. </a:t>
                      </a:r>
                      <a:r>
                        <a:rPr lang="en-GB" sz="2800" b="1" kern="1200" dirty="0">
                          <a:solidFill>
                            <a:schemeClr val="dk1"/>
                          </a:solidFill>
                        </a:rPr>
                        <a:t>Revelation</a:t>
                      </a:r>
                      <a:endParaRPr lang="en-GB" sz="28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Paradise lost will be restored </a:t>
                      </a:r>
                    </a:p>
                    <a:p>
                      <a:pPr marL="457200" indent="-4572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Revelation – New heaven and earth (Rev 21:1-5)</a:t>
                      </a:r>
                    </a:p>
                    <a:p>
                      <a:pPr marL="457200" indent="-45720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800" kern="1200" dirty="0">
                          <a:solidFill>
                            <a:schemeClr val="dk1"/>
                          </a:solidFill>
                        </a:rPr>
                        <a:t>God shall dwell with His people </a:t>
                      </a:r>
                      <a:endParaRPr lang="en-GB" sz="28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16047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27B0BBC-1A66-FE92-9A69-D69A30F2142E}"/>
              </a:ext>
            </a:extLst>
          </p:cNvPr>
          <p:cNvSpPr txBox="1"/>
          <p:nvPr/>
        </p:nvSpPr>
        <p:spPr>
          <a:xfrm>
            <a:off x="266701" y="5036697"/>
            <a:ext cx="114435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defTabSz="914400" rtl="0" eaLnBrk="1" latinLnBrk="0" hangingPunct="1">
              <a:buFont typeface="Arial" panose="020B0604020202020204" pitchFamily="34" charset="0"/>
              <a:buChar char="•"/>
            </a:pPr>
            <a:endParaRPr lang="en-GB" sz="2800" kern="120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  <a:p>
            <a:pPr algn="ctr" defTabSz="914400" rtl="0" eaLnBrk="1" latinLnBrk="0" hangingPunct="1"/>
            <a:r>
              <a:rPr lang="en-GB" sz="44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rPr>
              <a:t>Christ unites all 66 books of the Bible </a:t>
            </a:r>
          </a:p>
        </p:txBody>
      </p:sp>
    </p:spTree>
    <p:extLst>
      <p:ext uri="{BB962C8B-B14F-4D97-AF65-F5344CB8AC3E}">
        <p14:creationId xmlns:p14="http://schemas.microsoft.com/office/powerpoint/2010/main" val="242047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2978</TotalTime>
  <Words>1075</Words>
  <Application>Microsoft Office PowerPoint</Application>
  <PresentationFormat>Widescreen</PresentationFormat>
  <Paragraphs>145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Juge Ram</cp:lastModifiedBy>
  <cp:revision>97</cp:revision>
  <dcterms:created xsi:type="dcterms:W3CDTF">2026-03-07T11:36:35Z</dcterms:created>
  <dcterms:modified xsi:type="dcterms:W3CDTF">2026-09-20T08:16:26Z</dcterms:modified>
</cp:coreProperties>
</file>