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79" r:id="rId3"/>
    <p:sldId id="281" r:id="rId4"/>
    <p:sldId id="282" r:id="rId5"/>
    <p:sldId id="283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05BB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0403C-D5A2-C6B6-08B6-5A54DB8A9B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352D44-57DC-D2E2-77E3-1B8394E7B7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5463CF-E710-4617-A894-BAB2341E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6C560-38E7-3C0A-0556-A9BA22757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EED96-D4D0-E9E9-F236-0335C15B1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6181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939AD-28AA-EB9C-73B7-9E0D52AC0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B70F0-0392-926C-A6EA-C789F712FF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DD6FA-99B6-9CAF-91A0-70230CC28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47DF1-A236-AF72-BBE4-28DA53561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DA704-DF78-328D-75BD-8FB72BDBC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7965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3E74B-413B-006E-866E-704A78374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00C58-4FD7-79B6-2309-5E17456895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6ED625-598B-A671-D9DE-7E2A2966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E7FCA7-C883-F2F8-DF7B-7356194DC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5CC0DA-65C0-5B17-F54F-72852BE67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1067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F76AA-A6E7-0DF0-98B1-C6AA3315B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56664-603C-4410-43C8-4DBD53DC92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369D32-3A1E-B44A-5F9C-21C6DE6C15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F34531-EACE-12B3-0378-7407B30A1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5FE5BC-1053-2F7B-F1D1-F48389582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F82AC4-CB78-3FE7-6202-2A6345A05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22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47236-396F-0753-4A92-B932B7FE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D166F1-6066-32A9-F29D-E3EA996C3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CF87DD-3910-C598-9385-74F9E8900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5A75E1-96D8-C7B5-47C6-105A41E21D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AD018C-1AF1-F118-5FDC-423EAE485B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D4FBD4-1416-E4E8-99A7-731920768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413252-EDB4-E477-7A4D-15D87D6DC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B44276-E4FD-DAFA-6BEE-E1D776568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536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B4715-00FD-AF33-D5A7-C4DE035F1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856AAC-7509-D36D-A001-52488219B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85EBF6-5BC8-F60B-2F76-150181099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D2D814-D9C1-295B-7E56-2C22A19FE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050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33E25B-D4BB-B1C1-A979-9C50E3F4F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DC6A4A-18A8-F119-DBBD-D11611084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4D350D-CE44-76D2-905B-B98579E1D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17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D017A-6A5F-3B28-E6D0-8CADC0D84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DFFE6-D464-4A07-3571-BB0D79A40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33712A-C465-D89C-EDBF-65F014F776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F01801-3C93-4186-D95F-DB61E98C5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859AC-4F70-FE97-E64B-323221E93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F80D41-AFA1-8DA4-B97C-1946E3893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015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65C8-BDB9-D251-68CA-54C3D870C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054D57-0852-C488-AECA-EB44ECEA9A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48CBD-7895-E3BE-81B0-63D3D48076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05E2CC-4EE3-D267-9D15-234D7A135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8532FB-390F-46E2-D9B8-434AC1E18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392790-4A22-2FFD-3382-D005B7A00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645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58EE4-CF9A-F348-246C-728533D42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3600FA-0050-A3E7-36C4-79DB2EA57B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CB11-8532-33E3-252D-9BF814571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6F63E-3489-FB07-634F-9BF0A2ED8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98604-7779-E28F-57C2-87D04C2F2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0072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EC9237-7908-F2BD-3098-BF361637D2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53CAFF-4319-C6C7-B596-4C70A736F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17714-6D77-65D1-371A-7BD8170D4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08D3D2-7CD9-8BA9-7678-AEE95DA0D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87D81-5750-ABC6-DFB8-9C2402EDD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77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5A4680-284C-7414-6450-46E637D3B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91FD59-8E70-E6C2-2272-A248E9C2B7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321EA-6775-D3CE-1C8C-7193FADCD1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6A3931-432B-4F75-BE54-EA8333F4C141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67597-3442-4624-AD65-AB585509A4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50F4E7-31A7-3571-8E2E-8DC2B14049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096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920E9A9B-71F1-C09A-273A-DA456EA51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438" y="177466"/>
            <a:ext cx="3571123" cy="71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3E5198-4E54-A7A3-7FD1-21C11C3E8856}"/>
              </a:ext>
            </a:extLst>
          </p:cNvPr>
          <p:cNvSpPr txBox="1"/>
          <p:nvPr/>
        </p:nvSpPr>
        <p:spPr>
          <a:xfrm>
            <a:off x="142874" y="2045553"/>
            <a:ext cx="1190625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u="sng" dirty="0"/>
              <a:t>Bible Reading</a:t>
            </a:r>
            <a:r>
              <a:rPr lang="en-GB" sz="4400" u="sng" dirty="0"/>
              <a:t> </a:t>
            </a:r>
          </a:p>
          <a:p>
            <a:pPr algn="ctr"/>
            <a:r>
              <a:rPr lang="en-GB" sz="4800" b="1" dirty="0"/>
              <a:t>Philippians 4:1-4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3642215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87130-77DB-C599-968C-55A5D88D6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5FD4F2CE-813A-5460-89BC-79E745E66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438" y="69178"/>
            <a:ext cx="3571123" cy="71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C09746C-A7C5-4051-4C4F-3443AF15D1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0673118"/>
              </p:ext>
            </p:extLst>
          </p:nvPr>
        </p:nvGraphicFramePr>
        <p:xfrm>
          <a:off x="376236" y="1062566"/>
          <a:ext cx="11439525" cy="3474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86014">
                  <a:extLst>
                    <a:ext uri="{9D8B030D-6E8A-4147-A177-3AD203B41FA5}">
                      <a16:colId xmlns:a16="http://schemas.microsoft.com/office/drawing/2014/main" val="1179372040"/>
                    </a:ext>
                  </a:extLst>
                </a:gridCol>
                <a:gridCol w="3714750">
                  <a:extLst>
                    <a:ext uri="{9D8B030D-6E8A-4147-A177-3AD203B41FA5}">
                      <a16:colId xmlns:a16="http://schemas.microsoft.com/office/drawing/2014/main" val="1149426941"/>
                    </a:ext>
                  </a:extLst>
                </a:gridCol>
                <a:gridCol w="5338761">
                  <a:extLst>
                    <a:ext uri="{9D8B030D-6E8A-4147-A177-3AD203B41FA5}">
                      <a16:colId xmlns:a16="http://schemas.microsoft.com/office/drawing/2014/main" val="4025943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chemeClr val="bg1"/>
                          </a:solidFill>
                        </a:rPr>
                        <a:t>Spiritual </a:t>
                      </a:r>
                    </a:p>
                    <a:p>
                      <a:pPr algn="ctr"/>
                      <a:r>
                        <a:rPr lang="en-GB" sz="3600" dirty="0">
                          <a:solidFill>
                            <a:schemeClr val="bg1"/>
                          </a:solidFill>
                        </a:rPr>
                        <a:t>Qualities 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chemeClr val="bg1"/>
                          </a:solidFill>
                        </a:rPr>
                        <a:t>Social </a:t>
                      </a:r>
                    </a:p>
                    <a:p>
                      <a:pPr algn="ctr"/>
                      <a:r>
                        <a:rPr lang="en-GB" sz="3600" dirty="0">
                          <a:solidFill>
                            <a:schemeClr val="bg1"/>
                          </a:solidFill>
                        </a:rPr>
                        <a:t>relationships 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chemeClr val="bg1"/>
                          </a:solidFill>
                        </a:rPr>
                        <a:t>In relation to God, man and self 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940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4000" dirty="0">
                          <a:solidFill>
                            <a:srgbClr val="FF0000"/>
                          </a:solidFill>
                        </a:rPr>
                        <a:t>Love, </a:t>
                      </a:r>
                    </a:p>
                    <a:p>
                      <a:r>
                        <a:rPr lang="en-GB" sz="4000" dirty="0">
                          <a:solidFill>
                            <a:srgbClr val="FF0000"/>
                          </a:solidFill>
                        </a:rPr>
                        <a:t>Joy </a:t>
                      </a:r>
                    </a:p>
                    <a:p>
                      <a:r>
                        <a:rPr lang="en-GB" sz="4000" dirty="0">
                          <a:solidFill>
                            <a:srgbClr val="FF0000"/>
                          </a:solidFill>
                        </a:rPr>
                        <a:t>Peace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4000" dirty="0">
                          <a:solidFill>
                            <a:srgbClr val="FF0000"/>
                          </a:solidFill>
                        </a:rPr>
                        <a:t>Longsuffering </a:t>
                      </a:r>
                    </a:p>
                    <a:p>
                      <a:r>
                        <a:rPr lang="en-GB" sz="4000" dirty="0">
                          <a:solidFill>
                            <a:srgbClr val="FF0000"/>
                          </a:solidFill>
                        </a:rPr>
                        <a:t>Kindness </a:t>
                      </a:r>
                    </a:p>
                    <a:p>
                      <a:r>
                        <a:rPr lang="en-GB" sz="4000" dirty="0">
                          <a:solidFill>
                            <a:srgbClr val="FF0000"/>
                          </a:solidFill>
                        </a:rPr>
                        <a:t>Goodness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600" b="1" dirty="0">
                          <a:solidFill>
                            <a:srgbClr val="FF0000"/>
                          </a:solidFill>
                        </a:rPr>
                        <a:t>To God </a:t>
                      </a:r>
                      <a:r>
                        <a:rPr lang="en-GB" sz="3600" dirty="0">
                          <a:solidFill>
                            <a:srgbClr val="FF0000"/>
                          </a:solidFill>
                        </a:rPr>
                        <a:t>–faithfulness </a:t>
                      </a:r>
                    </a:p>
                    <a:p>
                      <a:r>
                        <a:rPr lang="en-GB" sz="3600" b="1" dirty="0">
                          <a:solidFill>
                            <a:srgbClr val="FF0000"/>
                          </a:solidFill>
                        </a:rPr>
                        <a:t>To men </a:t>
                      </a:r>
                      <a:r>
                        <a:rPr lang="en-GB" sz="3600" dirty="0">
                          <a:solidFill>
                            <a:srgbClr val="FF0000"/>
                          </a:solidFill>
                        </a:rPr>
                        <a:t>– meekness or gentleness </a:t>
                      </a:r>
                    </a:p>
                    <a:p>
                      <a:r>
                        <a:rPr lang="en-GB" sz="3600" b="1" dirty="0">
                          <a:solidFill>
                            <a:srgbClr val="FF0000"/>
                          </a:solidFill>
                        </a:rPr>
                        <a:t>To Self </a:t>
                      </a:r>
                      <a:r>
                        <a:rPr lang="en-GB" sz="3600" dirty="0">
                          <a:solidFill>
                            <a:srgbClr val="FF0000"/>
                          </a:solidFill>
                        </a:rPr>
                        <a:t>– Self control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8859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2597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0D4B4-DAFB-EBDF-4E9B-B4A2E82CB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01A8520B-00E8-8C53-22A9-82E2DDF892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219" y="31079"/>
            <a:ext cx="2547562" cy="513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C771A9-F326-4457-001A-0F785214FC6F}"/>
              </a:ext>
            </a:extLst>
          </p:cNvPr>
          <p:cNvSpPr txBox="1"/>
          <p:nvPr/>
        </p:nvSpPr>
        <p:spPr>
          <a:xfrm>
            <a:off x="164430" y="563408"/>
            <a:ext cx="12027570" cy="7740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u="sng" dirty="0"/>
              <a:t>(1) What is Christians joy?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/>
              <a:t>Christian joy is not just an emotion alone or being frivolous, childish and silly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/>
              <a:t>Christian joy is not circumstantial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/>
              <a:t>Christian joy is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00" b="1" dirty="0"/>
          </a:p>
          <a:p>
            <a:pPr lvl="1" algn="ctr"/>
            <a:r>
              <a:rPr lang="en-GB" sz="2400" b="1" dirty="0">
                <a:solidFill>
                  <a:srgbClr val="FF0000"/>
                </a:solidFill>
              </a:rPr>
              <a:t>“a deep-seated joy that comes from knowing God (Psalm 16:11), knowing we are saved (Luke10:20), we have a future hope (Romans 12:12) and in every circumstance the Lord is with us and works all things for our good (Romans 8:28)”</a:t>
            </a:r>
          </a:p>
          <a:p>
            <a:pPr lvl="1" algn="ctr"/>
            <a:r>
              <a:rPr lang="en-GB" sz="700" b="1" dirty="0">
                <a:solidFill>
                  <a:srgbClr val="FF0000"/>
                </a:solidFill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/>
              <a:t>Christian joy is not dependant on circumstances, but is an underlying joy that is always there whether we suffer or not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70C0"/>
                </a:solidFill>
              </a:rPr>
              <a:t>James 1:2 Count it all joy when you fall into trials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70C0"/>
                </a:solidFill>
              </a:rPr>
              <a:t>Philippians 4:4 Rejoice always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70C0"/>
                </a:solidFill>
              </a:rPr>
              <a:t>Hebrews 10:34 Joyfully accepting the plundering of your goods.. better passion in heaven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70C0"/>
                </a:solidFill>
              </a:rPr>
              <a:t>1 Peter 1:8 Joy inexpressible and full of glory </a:t>
            </a:r>
          </a:p>
          <a:p>
            <a:pPr lvl="1" algn="ctr"/>
            <a:endParaRPr lang="en-GB" sz="2800" dirty="0">
              <a:solidFill>
                <a:srgbClr val="0070C0"/>
              </a:solidFill>
            </a:endParaRPr>
          </a:p>
          <a:p>
            <a:pPr lvl="1" algn="ctr"/>
            <a:endParaRPr lang="en-GB" sz="2800" dirty="0">
              <a:solidFill>
                <a:srgbClr val="0070C0"/>
              </a:solidFill>
            </a:endParaRPr>
          </a:p>
          <a:p>
            <a:pPr marL="1200150" lvl="1" indent="-742950">
              <a:buFont typeface="+mj-lt"/>
              <a:buAutoNum type="romanLcPeriod"/>
            </a:pPr>
            <a:endParaRPr lang="en-GB" sz="2800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424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5E1C8B-34C3-CDB3-F8D2-D96FF0811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EA424911-A05A-0F4B-1C00-F4F796F42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633" y="79207"/>
            <a:ext cx="3834733" cy="772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E93837-9872-593C-C238-F281AC5C7B04}"/>
              </a:ext>
            </a:extLst>
          </p:cNvPr>
          <p:cNvSpPr txBox="1"/>
          <p:nvPr/>
        </p:nvSpPr>
        <p:spPr>
          <a:xfrm>
            <a:off x="164430" y="695749"/>
            <a:ext cx="12027570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en-GB" sz="500" dirty="0">
              <a:solidFill>
                <a:srgbClr val="FF0000"/>
              </a:solidFill>
            </a:endParaRPr>
          </a:p>
          <a:p>
            <a:r>
              <a:rPr lang="en-GB" sz="4000" b="1" u="sng" dirty="0"/>
              <a:t>2. </a:t>
            </a:r>
            <a:r>
              <a:rPr lang="en-GB" sz="4400" b="1" u="sng" dirty="0"/>
              <a:t>What is the source of our joy? </a:t>
            </a:r>
          </a:p>
          <a:p>
            <a:r>
              <a:rPr lang="en-GB" sz="3600" b="1" dirty="0"/>
              <a:t>Christian joy stems from God </a:t>
            </a:r>
          </a:p>
          <a:p>
            <a:endParaRPr lang="en-GB" sz="1100" b="1" dirty="0"/>
          </a:p>
          <a:p>
            <a:r>
              <a:rPr lang="en-GB" sz="3200" b="1" dirty="0">
                <a:solidFill>
                  <a:srgbClr val="0070C0"/>
                </a:solidFill>
              </a:rPr>
              <a:t>The joy of fellowship with God </a:t>
            </a:r>
            <a:endParaRPr lang="en-GB" sz="3200" dirty="0">
              <a:solidFill>
                <a:srgbClr val="0070C0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70C0"/>
                </a:solidFill>
              </a:rPr>
              <a:t>It’s having fellowship with the Triune God (1 John 1:3-4)</a:t>
            </a:r>
          </a:p>
          <a:p>
            <a:r>
              <a:rPr lang="en-GB" sz="3200" b="1" dirty="0">
                <a:solidFill>
                  <a:srgbClr val="0070C0"/>
                </a:solidFill>
              </a:rPr>
              <a:t>The joy of salvation </a:t>
            </a:r>
            <a:r>
              <a:rPr lang="en-GB" sz="3200" dirty="0">
                <a:solidFill>
                  <a:srgbClr val="0070C0"/>
                </a:solidFill>
              </a:rPr>
              <a:t>–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70C0"/>
                </a:solidFill>
              </a:rPr>
              <a:t>even the angels rejoice in our salvation (Luke 15:7,10,32)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70C0"/>
                </a:solidFill>
              </a:rPr>
              <a:t>There is joy in finding Christ and His kingdom (Matt 13:44-46)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70C0"/>
                </a:solidFill>
              </a:rPr>
              <a:t>David speaks of restored joy in Salvation (Psalm 51:12)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70C0"/>
                </a:solidFill>
              </a:rPr>
              <a:t>Matthew 5:12, </a:t>
            </a:r>
          </a:p>
          <a:p>
            <a:r>
              <a:rPr lang="en-GB" sz="3200" b="1" dirty="0">
                <a:solidFill>
                  <a:srgbClr val="0070C0"/>
                </a:solidFill>
              </a:rPr>
              <a:t>The joy in future hope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70C0"/>
                </a:solidFill>
              </a:rPr>
              <a:t> Jesus for the joy before him endured the cross (Hebrews 12:3)</a:t>
            </a:r>
          </a:p>
          <a:p>
            <a:pPr marL="742950" indent="-742950">
              <a:buFont typeface="+mj-lt"/>
              <a:buAutoNum type="arabicPeriod"/>
            </a:pPr>
            <a:endParaRPr lang="en-GB" sz="200" b="1" u="sng" dirty="0"/>
          </a:p>
          <a:p>
            <a:pPr marL="742950" indent="-742950">
              <a:buFont typeface="+mj-lt"/>
              <a:buAutoNum type="arabicPeriod"/>
            </a:pPr>
            <a:endParaRPr lang="en-GB" sz="900" b="1" u="sng" dirty="0"/>
          </a:p>
        </p:txBody>
      </p:sp>
    </p:spTree>
    <p:extLst>
      <p:ext uri="{BB962C8B-B14F-4D97-AF65-F5344CB8AC3E}">
        <p14:creationId xmlns:p14="http://schemas.microsoft.com/office/powerpoint/2010/main" val="2474105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261AC-356B-370B-8358-AB918FD62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A28E8033-060D-D626-E22D-3042F5BEC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219" y="31079"/>
            <a:ext cx="2547562" cy="513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DF3534-CF93-6480-75AC-1EE1CAF4EE34}"/>
              </a:ext>
            </a:extLst>
          </p:cNvPr>
          <p:cNvSpPr txBox="1"/>
          <p:nvPr/>
        </p:nvSpPr>
        <p:spPr>
          <a:xfrm>
            <a:off x="164430" y="431058"/>
            <a:ext cx="12027570" cy="654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en-GB" sz="500" dirty="0">
              <a:solidFill>
                <a:srgbClr val="FF0000"/>
              </a:solidFill>
            </a:endParaRPr>
          </a:p>
          <a:p>
            <a:r>
              <a:rPr lang="en-GB" sz="4000" b="1" u="sng" dirty="0"/>
              <a:t>3. What does joy look like? 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70C0"/>
                </a:solidFill>
              </a:rPr>
              <a:t>It is being content and being thankful in all things (1 Thes 5:16-17)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70C0"/>
                </a:solidFill>
              </a:rPr>
              <a:t>It is expressed in praise and thanksgiving in our prayers (Psalm 27:6, 33:1)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70C0"/>
                </a:solidFill>
              </a:rPr>
              <a:t>It is expressed in singing even in suffering (Acts 16:25)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70C0"/>
                </a:solidFill>
              </a:rPr>
              <a:t>It is expressed in fellowship (Romans 12:15, 2 Tim 1:14 or 4)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70C0"/>
                </a:solidFill>
              </a:rPr>
              <a:t>It is expressed in generous giving (2 Cor 8:2)</a:t>
            </a:r>
          </a:p>
          <a:p>
            <a:pPr lvl="1"/>
            <a:endParaRPr lang="en-GB" sz="600" u="sng" dirty="0">
              <a:solidFill>
                <a:srgbClr val="FF0000"/>
              </a:solidFill>
            </a:endParaRPr>
          </a:p>
          <a:p>
            <a:r>
              <a:rPr lang="en-GB" sz="4000" b="1" u="sng" dirty="0"/>
              <a:t>4. What can hinder Christian joy? </a:t>
            </a:r>
          </a:p>
          <a:p>
            <a:pPr marL="1200150" lvl="1" indent="-742950">
              <a:buFont typeface="+mj-lt"/>
              <a:buAutoNum type="romanLcPeriod"/>
            </a:pPr>
            <a:r>
              <a:rPr lang="en-GB" sz="3200" dirty="0">
                <a:solidFill>
                  <a:srgbClr val="0070C0"/>
                </a:solidFill>
              </a:rPr>
              <a:t>If we let our circumstances rob us of our joy </a:t>
            </a:r>
          </a:p>
          <a:p>
            <a:pPr marL="1200150" lvl="1" indent="-742950">
              <a:buFont typeface="+mj-lt"/>
              <a:buAutoNum type="romanLcPeriod"/>
            </a:pPr>
            <a:r>
              <a:rPr lang="en-GB" sz="3200" dirty="0">
                <a:solidFill>
                  <a:srgbClr val="0070C0"/>
                </a:solidFill>
              </a:rPr>
              <a:t>If we sin against God </a:t>
            </a:r>
          </a:p>
          <a:p>
            <a:pPr marL="1200150" lvl="1" indent="-742950">
              <a:buFont typeface="+mj-lt"/>
              <a:buAutoNum type="romanLcPeriod"/>
            </a:pPr>
            <a:r>
              <a:rPr lang="en-GB" sz="3200" dirty="0">
                <a:solidFill>
                  <a:srgbClr val="0070C0"/>
                </a:solidFill>
              </a:rPr>
              <a:t>If we break fellowship with God’s people </a:t>
            </a:r>
          </a:p>
        </p:txBody>
      </p:sp>
    </p:spTree>
    <p:extLst>
      <p:ext uri="{BB962C8B-B14F-4D97-AF65-F5344CB8AC3E}">
        <p14:creationId xmlns:p14="http://schemas.microsoft.com/office/powerpoint/2010/main" val="2965453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A5E9A-AF1F-07ED-A235-D42943393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181FE-C797-0341-03B1-B0685D4517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0128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1390</TotalTime>
  <Words>381</Words>
  <Application>Microsoft Office PowerPoint</Application>
  <PresentationFormat>Widescreen</PresentationFormat>
  <Paragraphs>54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Juge Ram</dc:creator>
  <cp:lastModifiedBy>Juge Ram</cp:lastModifiedBy>
  <cp:revision>33</cp:revision>
  <dcterms:created xsi:type="dcterms:W3CDTF">2025-11-14T16:43:08Z</dcterms:created>
  <dcterms:modified xsi:type="dcterms:W3CDTF">2026-10-11T15:22:46Z</dcterms:modified>
</cp:coreProperties>
</file>