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81" r:id="rId3"/>
    <p:sldId id="280" r:id="rId4"/>
    <p:sldId id="277" r:id="rId5"/>
    <p:sldId id="272" r:id="rId6"/>
    <p:sldId id="278" r:id="rId7"/>
    <p:sldId id="267" r:id="rId8"/>
    <p:sldId id="265" r:id="rId9"/>
    <p:sldId id="30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403C-D5A2-C6B6-08B6-5A54DB8A9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52D44-57DC-D2E2-77E3-1B8394E7B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463CF-E710-4617-A894-BAB2341E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6C560-38E7-3C0A-0556-A9BA22757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ED96-D4D0-E9E9-F236-0335C15B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8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939AD-28AA-EB9C-73B7-9E0D52AC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70F0-0392-926C-A6EA-C789F712F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DD6FA-99B6-9CAF-91A0-70230CC2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47DF1-A236-AF72-BBE4-28DA5356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DA704-DF78-328D-75BD-8FB72BDB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96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E74B-413B-006E-866E-704A78374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00C58-4FD7-79B6-2309-5E1745689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ED625-598B-A671-D9DE-7E2A2966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7FCA7-C883-F2F8-DF7B-7356194D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CC0DA-65C0-5B17-F54F-72852BE6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06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76AA-A6E7-0DF0-98B1-C6AA3315B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6664-603C-4410-43C8-4DBD53DC9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369D32-3A1E-B44A-5F9C-21C6DE6C1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34531-EACE-12B3-0378-7407B30A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FE5BC-1053-2F7B-F1D1-F4838958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82AC4-CB78-3FE7-6202-2A6345A05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7236-396F-0753-4A92-B932B7FE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166F1-6066-32A9-F29D-E3EA996C3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F87DD-3910-C598-9385-74F9E8900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A75E1-96D8-C7B5-47C6-105A41E21D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D018C-1AF1-F118-5FDC-423EAE485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4FBD4-1416-E4E8-99A7-731920768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413252-EDB4-E477-7A4D-15D87D6D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B44276-E4FD-DAFA-6BEE-E1D77656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53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4715-00FD-AF33-D5A7-C4DE035F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856AAC-7509-D36D-A001-52488219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85EBF6-5BC8-F60B-2F76-150181099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2D814-D9C1-295B-7E56-2C22A19FE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05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33E25B-D4BB-B1C1-A979-9C50E3F4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DC6A4A-18A8-F119-DBBD-D1161108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D350D-CE44-76D2-905B-B98579E1D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1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D017A-6A5F-3B28-E6D0-8CADC0D84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DFFE6-D464-4A07-3571-BB0D79A4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3712A-C465-D89C-EDBF-65F014F77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01801-3C93-4186-D95F-DB61E98C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859AC-4F70-FE97-E64B-323221E93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80D41-AFA1-8DA4-B97C-1946E389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01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65C8-BDB9-D251-68CA-54C3D870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054D57-0852-C488-AECA-EB44ECEA9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48CBD-7895-E3BE-81B0-63D3D4807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5E2CC-4EE3-D267-9D15-234D7A135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532FB-390F-46E2-D9B8-434AC1E1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92790-4A22-2FFD-3382-D005B7A0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645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8EE4-CF9A-F348-246C-728533D42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600FA-0050-A3E7-36C4-79DB2EA57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CB11-8532-33E3-252D-9BF81457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6F63E-3489-FB07-634F-9BF0A2ED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98604-7779-E28F-57C2-87D04C2F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07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EC9237-7908-F2BD-3098-BF361637D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3CAFF-4319-C6C7-B596-4C70A736F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17714-6D77-65D1-371A-7BD8170D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8D3D2-7CD9-8BA9-7678-AEE95DA0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87D81-5750-ABC6-DFB8-9C2402ED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A4680-284C-7414-6450-46E637D3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1FD59-8E70-E6C2-2272-A248E9C2B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321EA-6775-D3CE-1C8C-7193FADCD1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6A3931-432B-4F75-BE54-EA8333F4C14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7597-3442-4624-AD65-AB585509A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0F4E7-31A7-3571-8E2E-8DC2B1404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09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920E9A9B-71F1-C09A-273A-DA456EA5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3E5198-4E54-A7A3-7FD1-21C11C3E8856}"/>
              </a:ext>
            </a:extLst>
          </p:cNvPr>
          <p:cNvSpPr txBox="1"/>
          <p:nvPr/>
        </p:nvSpPr>
        <p:spPr>
          <a:xfrm>
            <a:off x="142874" y="2262125"/>
            <a:ext cx="119062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/>
              <a:t>Bible Reading</a:t>
            </a:r>
            <a:r>
              <a:rPr lang="en-GB" sz="4400" b="1" u="sng" dirty="0"/>
              <a:t> </a:t>
            </a:r>
          </a:p>
          <a:p>
            <a:pPr algn="ctr"/>
            <a:r>
              <a:rPr lang="en-GB" sz="6000" dirty="0"/>
              <a:t>Acts</a:t>
            </a:r>
            <a:r>
              <a:rPr lang="en-GB" sz="5400" dirty="0"/>
              <a:t> (</a:t>
            </a:r>
            <a:r>
              <a:rPr lang="en-GB" sz="4800" dirty="0" err="1"/>
              <a:t>ਰਸੂਲਾਂ</a:t>
            </a:r>
            <a:r>
              <a:rPr lang="en-GB" sz="4800" dirty="0"/>
              <a:t> </a:t>
            </a:r>
            <a:r>
              <a:rPr lang="en-GB" sz="4800" dirty="0" err="1"/>
              <a:t>ਦੇ</a:t>
            </a:r>
            <a:r>
              <a:rPr lang="en-GB" sz="4800" dirty="0"/>
              <a:t> </a:t>
            </a:r>
            <a:r>
              <a:rPr lang="en-GB" sz="4800" dirty="0" err="1"/>
              <a:t>ਕਰਤੱਬ</a:t>
            </a:r>
            <a:r>
              <a:rPr lang="en-GB" sz="6000" dirty="0"/>
              <a:t>)</a:t>
            </a:r>
            <a:r>
              <a:rPr lang="en-GB" sz="4800" dirty="0"/>
              <a:t> </a:t>
            </a:r>
            <a:r>
              <a:rPr lang="en-GB" sz="6000" dirty="0"/>
              <a:t>22:1-8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64221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70051-9B8A-297D-C398-EB6E8DE5A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D4763C0-390A-A33E-21F4-26A5B2FFB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324" y="111423"/>
            <a:ext cx="3369348" cy="67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9D520A-4369-DC66-5638-E362DA83F48A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5BF0E2-1213-25C5-E448-87DAF82AEFF8}"/>
              </a:ext>
            </a:extLst>
          </p:cNvPr>
          <p:cNvSpPr txBox="1"/>
          <p:nvPr/>
        </p:nvSpPr>
        <p:spPr>
          <a:xfrm>
            <a:off x="-1" y="1015132"/>
            <a:ext cx="12191999" cy="4103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    We believe the Bible is God’s Word because of what 	 it says about </a:t>
            </a:r>
            <a:r>
              <a:rPr lang="en-GB" sz="4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itself</a:t>
            </a:r>
          </a:p>
          <a:p>
            <a:pPr>
              <a:lnSpc>
                <a:spcPts val="3500"/>
              </a:lnSpc>
              <a:spcAft>
                <a:spcPts val="800"/>
              </a:spcAft>
            </a:pPr>
            <a:endParaRPr lang="en-GB" sz="4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 	We believe the Bible is God’s Word because </a:t>
            </a:r>
            <a:r>
              <a:rPr lang="en-GB" sz="4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Jesus</a:t>
            </a: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claimed it was God’s Word </a:t>
            </a:r>
          </a:p>
          <a:p>
            <a:pPr>
              <a:lnSpc>
                <a:spcPts val="3500"/>
              </a:lnSpc>
              <a:spcAft>
                <a:spcPts val="800"/>
              </a:spcAft>
            </a:pPr>
            <a:endParaRPr lang="en-GB" sz="4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(3) </a:t>
            </a:r>
            <a:r>
              <a:rPr lang="en-GB" sz="4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believe the Bible is God’s Word because the 	</a:t>
            </a:r>
            <a:r>
              <a:rPr lang="en-GB" sz="4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writers</a:t>
            </a:r>
            <a:r>
              <a:rPr lang="en-GB" sz="4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claimed it was God’s Word </a:t>
            </a:r>
            <a:endParaRPr lang="en-GB" sz="1400" b="1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06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70051-9B8A-297D-C398-EB6E8DE5A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D4763C0-390A-A33E-21F4-26A5B2FFB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9D520A-4369-DC66-5638-E362DA83F48A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5BF0E2-1213-25C5-E448-87DAF82AEFF8}"/>
              </a:ext>
            </a:extLst>
          </p:cNvPr>
          <p:cNvSpPr txBox="1"/>
          <p:nvPr/>
        </p:nvSpPr>
        <p:spPr>
          <a:xfrm>
            <a:off x="-1" y="605557"/>
            <a:ext cx="12525376" cy="6322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(4) We believe the Bible is God’s Word because of the </a:t>
            </a:r>
            <a:r>
              <a:rPr lang="en-GB" sz="3200" b="1" i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Unity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the Bible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by about 40 authors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authors - many of them did not know each other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over 1600 years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in 3 different languages, Hebrew, Greek and Aramaic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by people from different walks of life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in three different continents, Asia, Africa and Europe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has a gap of 400 years between the Old and New Testament </a:t>
            </a:r>
          </a:p>
          <a:p>
            <a:pPr lvl="1" algn="ctr">
              <a:lnSpc>
                <a:spcPts val="35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Despite this diversity, the Bible is one book, it has incredible unity </a:t>
            </a:r>
          </a:p>
        </p:txBody>
      </p:sp>
    </p:spTree>
    <p:extLst>
      <p:ext uri="{BB962C8B-B14F-4D97-AF65-F5344CB8AC3E}">
        <p14:creationId xmlns:p14="http://schemas.microsoft.com/office/powerpoint/2010/main" val="172068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3F8EC-4301-11E6-34A2-A60A603A9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13D43A00-D02D-8FEA-D32C-2806D990E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5019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006948-643C-D338-6A0D-B5C37B8BE28A}"/>
              </a:ext>
            </a:extLst>
          </p:cNvPr>
          <p:cNvSpPr/>
          <p:nvPr/>
        </p:nvSpPr>
        <p:spPr>
          <a:xfrm>
            <a:off x="66680" y="4051005"/>
            <a:ext cx="11685842" cy="49973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80A798-78B6-9838-9E35-9A491B9372C5}"/>
              </a:ext>
            </a:extLst>
          </p:cNvPr>
          <p:cNvCxnSpPr/>
          <p:nvPr/>
        </p:nvCxnSpPr>
        <p:spPr>
          <a:xfrm flipV="1">
            <a:off x="2479602" y="2694245"/>
            <a:ext cx="0" cy="1350335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11DDCE-F538-94EC-40D3-8657373D2729}"/>
              </a:ext>
            </a:extLst>
          </p:cNvPr>
          <p:cNvCxnSpPr>
            <a:cxnSpLocks/>
          </p:cNvCxnSpPr>
          <p:nvPr/>
        </p:nvCxnSpPr>
        <p:spPr>
          <a:xfrm flipH="1">
            <a:off x="2041453" y="3033826"/>
            <a:ext cx="925032" cy="0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9991E40-8619-67B6-243B-30C9E88095CA}"/>
              </a:ext>
            </a:extLst>
          </p:cNvPr>
          <p:cNvSpPr txBox="1"/>
          <p:nvPr/>
        </p:nvSpPr>
        <p:spPr>
          <a:xfrm>
            <a:off x="1605516" y="2132547"/>
            <a:ext cx="2352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Death of Christ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BD3DAE1-AD96-3C83-916D-1195A5CD727F}"/>
              </a:ext>
            </a:extLst>
          </p:cNvPr>
          <p:cNvCxnSpPr/>
          <p:nvPr/>
        </p:nvCxnSpPr>
        <p:spPr>
          <a:xfrm flipV="1">
            <a:off x="11741888" y="3572539"/>
            <a:ext cx="0" cy="4784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CD7D30F-1E79-C6DC-9A8B-069D58957F8B}"/>
              </a:ext>
            </a:extLst>
          </p:cNvPr>
          <p:cNvSpPr txBox="1"/>
          <p:nvPr/>
        </p:nvSpPr>
        <p:spPr>
          <a:xfrm>
            <a:off x="10770781" y="3033826"/>
            <a:ext cx="1456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Today 2026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98DA57B-FB03-A44C-51E4-50A0C13CBB76}"/>
              </a:ext>
            </a:extLst>
          </p:cNvPr>
          <p:cNvCxnSpPr>
            <a:cxnSpLocks/>
          </p:cNvCxnSpPr>
          <p:nvPr/>
        </p:nvCxnSpPr>
        <p:spPr>
          <a:xfrm flipV="1">
            <a:off x="7166010" y="2694245"/>
            <a:ext cx="0" cy="1890159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1F4F3D7-D9CD-0F3D-8B07-638DBE8598A6}"/>
              </a:ext>
            </a:extLst>
          </p:cNvPr>
          <p:cNvSpPr txBox="1"/>
          <p:nvPr/>
        </p:nvSpPr>
        <p:spPr>
          <a:xfrm>
            <a:off x="5325476" y="2283775"/>
            <a:ext cx="6521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900- 1000(AD) years after death </a:t>
            </a:r>
            <a:r>
              <a:rPr lang="en-GB" sz="2800" b="1" dirty="0" err="1"/>
              <a:t>approx</a:t>
            </a:r>
            <a:r>
              <a:rPr lang="en-GB" sz="2800" b="1" dirty="0"/>
              <a:t>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CEF6DDE-4332-4260-8CDC-E86603AA0AFE}"/>
              </a:ext>
            </a:extLst>
          </p:cNvPr>
          <p:cNvSpPr txBox="1"/>
          <p:nvPr/>
        </p:nvSpPr>
        <p:spPr>
          <a:xfrm>
            <a:off x="4695579" y="3389273"/>
            <a:ext cx="2460146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Masoretes copying Hebrew Bible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22BAF8-B003-BFAB-072F-1F6FCD9B4CCD}"/>
              </a:ext>
            </a:extLst>
          </p:cNvPr>
          <p:cNvSpPr txBox="1"/>
          <p:nvPr/>
        </p:nvSpPr>
        <p:spPr>
          <a:xfrm>
            <a:off x="38866" y="3389274"/>
            <a:ext cx="4631354" cy="120032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What if the Old Testament had errors before the Masoretes copying of the Hebrew Bible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41A969-EFB4-54C2-EE75-D149FCEB1320}"/>
              </a:ext>
            </a:extLst>
          </p:cNvPr>
          <p:cNvSpPr txBox="1"/>
          <p:nvPr/>
        </p:nvSpPr>
        <p:spPr>
          <a:xfrm>
            <a:off x="4419719" y="5036356"/>
            <a:ext cx="530016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/>
              <a:t>Earliest copies of Hebrew Bible</a:t>
            </a:r>
          </a:p>
          <a:p>
            <a:pPr algn="ctr"/>
            <a:r>
              <a:rPr lang="en-GB" sz="3200" b="1" dirty="0">
                <a:solidFill>
                  <a:srgbClr val="0070C0"/>
                </a:solidFill>
              </a:rPr>
              <a:t>Masoretic text </a:t>
            </a:r>
          </a:p>
          <a:p>
            <a:pPr algn="ctr"/>
            <a:r>
              <a:rPr lang="en-GB" sz="2400" dirty="0"/>
              <a:t>is 930AD -  almost complete</a:t>
            </a:r>
          </a:p>
          <a:p>
            <a:pPr algn="ctr"/>
            <a:r>
              <a:rPr lang="en-GB" sz="2400" dirty="0"/>
              <a:t>1008AD – fully complete </a:t>
            </a:r>
          </a:p>
          <a:p>
            <a:endParaRPr lang="en-GB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4C9698C-50D8-DC1A-CBD8-9A27EF6AEAE1}"/>
              </a:ext>
            </a:extLst>
          </p:cNvPr>
          <p:cNvCxnSpPr>
            <a:cxnSpLocks/>
          </p:cNvCxnSpPr>
          <p:nvPr/>
        </p:nvCxnSpPr>
        <p:spPr>
          <a:xfrm flipV="1">
            <a:off x="7076625" y="4619625"/>
            <a:ext cx="0" cy="492931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A84EFFD-61D6-1D89-AFE9-9BC6FAF5B411}"/>
              </a:ext>
            </a:extLst>
          </p:cNvPr>
          <p:cNvSpPr txBox="1"/>
          <p:nvPr/>
        </p:nvSpPr>
        <p:spPr>
          <a:xfrm>
            <a:off x="66680" y="656994"/>
            <a:ext cx="702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u="sng" dirty="0"/>
              <a:t>(5) Has the Bible Changed?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A52AE9-2B60-2CF5-CBFC-A79980EC8E0E}"/>
              </a:ext>
            </a:extLst>
          </p:cNvPr>
          <p:cNvCxnSpPr>
            <a:cxnSpLocks/>
          </p:cNvCxnSpPr>
          <p:nvPr/>
        </p:nvCxnSpPr>
        <p:spPr>
          <a:xfrm flipV="1">
            <a:off x="4680854" y="2132547"/>
            <a:ext cx="0" cy="2451857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6EBE42F-DEB6-F126-EF56-950E6935AF44}"/>
              </a:ext>
            </a:extLst>
          </p:cNvPr>
          <p:cNvSpPr txBox="1"/>
          <p:nvPr/>
        </p:nvSpPr>
        <p:spPr>
          <a:xfrm>
            <a:off x="3034184" y="1627125"/>
            <a:ext cx="4147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500AD years after death </a:t>
            </a:r>
          </a:p>
        </p:txBody>
      </p:sp>
    </p:spTree>
    <p:extLst>
      <p:ext uri="{BB962C8B-B14F-4D97-AF65-F5344CB8AC3E}">
        <p14:creationId xmlns:p14="http://schemas.microsoft.com/office/powerpoint/2010/main" val="39393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  <p:bldP spid="24" grpId="0"/>
      <p:bldP spid="38" grpId="0"/>
      <p:bldP spid="39" grpId="0" animBg="1"/>
      <p:bldP spid="45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D9114-EC40-D3F2-FB0B-44DDDEFF2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37FD32ED-D173-5A65-2525-2AE1353E1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422531-D229-69DF-3ADA-7B5A97CF0EC7}"/>
              </a:ext>
            </a:extLst>
          </p:cNvPr>
          <p:cNvSpPr/>
          <p:nvPr/>
        </p:nvSpPr>
        <p:spPr>
          <a:xfrm>
            <a:off x="66680" y="4051005"/>
            <a:ext cx="11685842" cy="49973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4C8C8B-0CD2-8D64-E84F-3896A9D2158B}"/>
              </a:ext>
            </a:extLst>
          </p:cNvPr>
          <p:cNvCxnSpPr/>
          <p:nvPr/>
        </p:nvCxnSpPr>
        <p:spPr>
          <a:xfrm flipV="1">
            <a:off x="2479602" y="2694245"/>
            <a:ext cx="0" cy="1350335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9CE7DD-2E40-D66E-626A-463E8C5056C1}"/>
              </a:ext>
            </a:extLst>
          </p:cNvPr>
          <p:cNvCxnSpPr>
            <a:cxnSpLocks/>
          </p:cNvCxnSpPr>
          <p:nvPr/>
        </p:nvCxnSpPr>
        <p:spPr>
          <a:xfrm flipH="1">
            <a:off x="2041453" y="3033826"/>
            <a:ext cx="925032" cy="0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16A8CEA-78CB-C42C-9442-12A407229490}"/>
              </a:ext>
            </a:extLst>
          </p:cNvPr>
          <p:cNvSpPr txBox="1"/>
          <p:nvPr/>
        </p:nvSpPr>
        <p:spPr>
          <a:xfrm>
            <a:off x="1505272" y="2139223"/>
            <a:ext cx="2352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Death of Christ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FCA27A-A20E-72A9-8769-7D3729706766}"/>
              </a:ext>
            </a:extLst>
          </p:cNvPr>
          <p:cNvCxnSpPr/>
          <p:nvPr/>
        </p:nvCxnSpPr>
        <p:spPr>
          <a:xfrm flipV="1">
            <a:off x="11741888" y="3572539"/>
            <a:ext cx="0" cy="4784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9F60F04-FED0-93CC-4AC4-78BFF193AE5E}"/>
              </a:ext>
            </a:extLst>
          </p:cNvPr>
          <p:cNvSpPr txBox="1"/>
          <p:nvPr/>
        </p:nvSpPr>
        <p:spPr>
          <a:xfrm>
            <a:off x="10770781" y="3033826"/>
            <a:ext cx="1456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Today 2026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8A5382-0344-BE48-D776-25DCDB5C93CF}"/>
              </a:ext>
            </a:extLst>
          </p:cNvPr>
          <p:cNvSpPr/>
          <p:nvPr/>
        </p:nvSpPr>
        <p:spPr>
          <a:xfrm>
            <a:off x="4723401" y="3484685"/>
            <a:ext cx="2404509" cy="55287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8E643F-47D8-13ED-572D-837561D46269}"/>
              </a:ext>
            </a:extLst>
          </p:cNvPr>
          <p:cNvCxnSpPr>
            <a:cxnSpLocks/>
          </p:cNvCxnSpPr>
          <p:nvPr/>
        </p:nvCxnSpPr>
        <p:spPr>
          <a:xfrm flipV="1">
            <a:off x="7127910" y="3198684"/>
            <a:ext cx="0" cy="85232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C137F9F-44A3-24E7-AB0E-2A3D575D909B}"/>
              </a:ext>
            </a:extLst>
          </p:cNvPr>
          <p:cNvCxnSpPr>
            <a:cxnSpLocks/>
          </p:cNvCxnSpPr>
          <p:nvPr/>
        </p:nvCxnSpPr>
        <p:spPr>
          <a:xfrm flipV="1">
            <a:off x="4680854" y="1864595"/>
            <a:ext cx="0" cy="2186409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0578C0F-0F19-D174-D269-444C57672A88}"/>
              </a:ext>
            </a:extLst>
          </p:cNvPr>
          <p:cNvSpPr txBox="1"/>
          <p:nvPr/>
        </p:nvSpPr>
        <p:spPr>
          <a:xfrm>
            <a:off x="3034184" y="1341375"/>
            <a:ext cx="4147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500AD years after death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1A58A71-5A0B-86D3-5A11-26B61D0A433E}"/>
              </a:ext>
            </a:extLst>
          </p:cNvPr>
          <p:cNvSpPr txBox="1"/>
          <p:nvPr/>
        </p:nvSpPr>
        <p:spPr>
          <a:xfrm>
            <a:off x="5213810" y="2521255"/>
            <a:ext cx="6629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900- 1000(AD) years after death approx.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91B3E69-969E-BF60-CA45-3337D4E0869D}"/>
              </a:ext>
            </a:extLst>
          </p:cNvPr>
          <p:cNvSpPr txBox="1"/>
          <p:nvPr/>
        </p:nvSpPr>
        <p:spPr>
          <a:xfrm>
            <a:off x="4701915" y="3368008"/>
            <a:ext cx="240883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Masoretes copying Hebrew Bible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05E399-6599-82B5-BA9D-878DE16739D4}"/>
              </a:ext>
            </a:extLst>
          </p:cNvPr>
          <p:cNvSpPr txBox="1"/>
          <p:nvPr/>
        </p:nvSpPr>
        <p:spPr>
          <a:xfrm>
            <a:off x="276447" y="3479390"/>
            <a:ext cx="2242228" cy="107721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Dead sea scrolls ranging from </a:t>
            </a:r>
            <a:r>
              <a:rPr lang="en-GB" sz="2400" b="1" dirty="0"/>
              <a:t>250BC -70AD</a:t>
            </a:r>
            <a:endParaRPr lang="en-GB" sz="2000" b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86BB97E-0AA8-78E7-36E9-9382C387F852}"/>
              </a:ext>
            </a:extLst>
          </p:cNvPr>
          <p:cNvCxnSpPr/>
          <p:nvPr/>
        </p:nvCxnSpPr>
        <p:spPr>
          <a:xfrm flipH="1">
            <a:off x="1350335" y="4944140"/>
            <a:ext cx="5777575" cy="0"/>
          </a:xfrm>
          <a:prstGeom prst="straightConnector1">
            <a:avLst/>
          </a:prstGeom>
          <a:ln w="6985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D748B20-B955-5F43-7679-BEB5DB653474}"/>
              </a:ext>
            </a:extLst>
          </p:cNvPr>
          <p:cNvSpPr txBox="1"/>
          <p:nvPr/>
        </p:nvSpPr>
        <p:spPr>
          <a:xfrm>
            <a:off x="1254868" y="5197801"/>
            <a:ext cx="5881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Over a 1000 years before the Masoretic text</a:t>
            </a:r>
          </a:p>
          <a:p>
            <a:pPr algn="ctr"/>
            <a:r>
              <a:rPr lang="en-GB" sz="2400" dirty="0"/>
              <a:t>to period before Jesus’s birth  </a:t>
            </a:r>
          </a:p>
        </p:txBody>
      </p:sp>
    </p:spTree>
    <p:extLst>
      <p:ext uri="{BB962C8B-B14F-4D97-AF65-F5344CB8AC3E}">
        <p14:creationId xmlns:p14="http://schemas.microsoft.com/office/powerpoint/2010/main" val="376194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48DA0-E18E-3228-9552-02F36C35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36B8690A-B61A-960A-6B7E-078144D2E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CA93D34-86D3-40F5-E917-81280D178BAC}"/>
              </a:ext>
            </a:extLst>
          </p:cNvPr>
          <p:cNvSpPr txBox="1"/>
          <p:nvPr/>
        </p:nvSpPr>
        <p:spPr>
          <a:xfrm>
            <a:off x="276446" y="900667"/>
            <a:ext cx="67255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/>
              <a:t>(6) </a:t>
            </a:r>
            <a:r>
              <a:rPr lang="en-GB" sz="4400" b="1" u="sng" dirty="0"/>
              <a:t>What about prophecy?</a:t>
            </a:r>
          </a:p>
        </p:txBody>
      </p:sp>
    </p:spTree>
    <p:extLst>
      <p:ext uri="{BB962C8B-B14F-4D97-AF65-F5344CB8AC3E}">
        <p14:creationId xmlns:p14="http://schemas.microsoft.com/office/powerpoint/2010/main" val="3161684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76FE-AF24-430F-F1D1-0D5C2FA5B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F6DF2E0C-84ED-B37F-51DE-E57BFD50F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5ACEAB-2BE6-1CFD-7860-F4B7283BCE21}"/>
              </a:ext>
            </a:extLst>
          </p:cNvPr>
          <p:cNvSpPr txBox="1"/>
          <p:nvPr/>
        </p:nvSpPr>
        <p:spPr>
          <a:xfrm>
            <a:off x="164430" y="1153461"/>
            <a:ext cx="1202757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4000" b="1" u="sng" dirty="0"/>
              <a:t>The probability of Christ’s prophecies being fulfilled</a:t>
            </a:r>
          </a:p>
          <a:p>
            <a:endParaRPr lang="en-GB" b="1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FF0000"/>
                </a:solidFill>
              </a:rPr>
              <a:t>8 Prophecies, probability is  1 </a:t>
            </a:r>
            <a:r>
              <a:rPr lang="en-GB" sz="3600" b="1" baseline="30000" dirty="0">
                <a:solidFill>
                  <a:srgbClr val="FF0000"/>
                </a:solidFill>
              </a:rPr>
              <a:t>17  </a:t>
            </a:r>
          </a:p>
          <a:p>
            <a:pPr lvl="3"/>
            <a:r>
              <a:rPr lang="en-GB" sz="3600" b="1" dirty="0">
                <a:solidFill>
                  <a:srgbClr val="0070C0"/>
                </a:solidFill>
              </a:rPr>
              <a:t>1,00,000,000,000,000,000</a:t>
            </a:r>
          </a:p>
          <a:p>
            <a:pPr lvl="3"/>
            <a:endParaRPr lang="en-GB" sz="3600" b="1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FF0000"/>
                </a:solidFill>
              </a:rPr>
              <a:t>48 Prophecies, probability is 1 </a:t>
            </a:r>
            <a:r>
              <a:rPr lang="en-GB" sz="3600" b="1" baseline="30000" dirty="0">
                <a:solidFill>
                  <a:srgbClr val="FF0000"/>
                </a:solidFill>
              </a:rPr>
              <a:t>57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GB" b="1" baseline="30000" dirty="0"/>
          </a:p>
          <a:p>
            <a:pPr lvl="3"/>
            <a:r>
              <a:rPr lang="en-GB" sz="3600" b="1" dirty="0">
                <a:solidFill>
                  <a:srgbClr val="0070C0"/>
                </a:solidFill>
              </a:rPr>
              <a:t>1,000,000,000,000,000,000,000,000,000,000,000,000,000,000,000,000,000,000</a:t>
            </a:r>
          </a:p>
        </p:txBody>
      </p:sp>
    </p:spTree>
    <p:extLst>
      <p:ext uri="{BB962C8B-B14F-4D97-AF65-F5344CB8AC3E}">
        <p14:creationId xmlns:p14="http://schemas.microsoft.com/office/powerpoint/2010/main" val="196020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160FA-7477-6452-1F27-B84028FE6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8CC6CB55-3A81-4FAE-6673-EC7E7B5A9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C51857-DDFD-AC03-C08E-C82E57C42216}"/>
              </a:ext>
            </a:extLst>
          </p:cNvPr>
          <p:cNvSpPr txBox="1"/>
          <p:nvPr/>
        </p:nvSpPr>
        <p:spPr>
          <a:xfrm>
            <a:off x="164430" y="716808"/>
            <a:ext cx="1202757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Both"/>
            </a:pPr>
            <a:r>
              <a:rPr lang="en-GB" sz="3600" b="1" dirty="0"/>
              <a:t>   </a:t>
            </a:r>
            <a:r>
              <a:rPr lang="en-GB" sz="4400" b="1" u="sng" dirty="0"/>
              <a:t>Archaeology and the Bible </a:t>
            </a:r>
            <a:endParaRPr lang="en-GB" sz="3600" b="1" u="sng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dirty="0"/>
              <a:t>No archaeological discovery has disproved the Bible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dirty="0"/>
              <a:t>Archaeologists may interpret things differently 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9302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7C6B7-118D-0526-E0C5-3156F9892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76060D7F-3D01-0953-A871-23C3659C2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691AF1-89C3-A2E0-44CC-93F18C4901ED}"/>
              </a:ext>
            </a:extLst>
          </p:cNvPr>
          <p:cNvSpPr txBox="1"/>
          <p:nvPr/>
        </p:nvSpPr>
        <p:spPr>
          <a:xfrm>
            <a:off x="164430" y="716808"/>
            <a:ext cx="120275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(2) </a:t>
            </a:r>
            <a:r>
              <a:rPr lang="en-GB" sz="3600" b="1" u="sng" dirty="0"/>
              <a:t>The Bible is a living Book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b="1" dirty="0"/>
              <a:t>Hebrews 4:12 </a:t>
            </a:r>
            <a:r>
              <a:rPr lang="en-GB" sz="3600" dirty="0"/>
              <a:t>– The Word of God is living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b="1" dirty="0"/>
              <a:t>Acts 22 </a:t>
            </a:r>
            <a:r>
              <a:rPr lang="en-GB" sz="3600" dirty="0"/>
              <a:t>– Paul’s conversion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b="1" dirty="0"/>
              <a:t>1 Peter 1:23 </a:t>
            </a:r>
            <a:r>
              <a:rPr lang="en-GB" sz="3600" dirty="0"/>
              <a:t>– we are born again through the Word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3600" b="1" dirty="0"/>
              <a:t>Acts 19 </a:t>
            </a:r>
            <a:r>
              <a:rPr lang="en-GB" sz="3600" dirty="0"/>
              <a:t>– the Gospel came to Ephesus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98619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</TotalTime>
  <Words>373</Words>
  <Application>Microsoft Office PowerPoint</Application>
  <PresentationFormat>Widescreen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Juge Ram</dc:creator>
  <cp:lastModifiedBy>Danny Paul</cp:lastModifiedBy>
  <cp:revision>42</cp:revision>
  <dcterms:created xsi:type="dcterms:W3CDTF">2025-11-14T16:43:08Z</dcterms:created>
  <dcterms:modified xsi:type="dcterms:W3CDTF">2026-10-12T18:35:09Z</dcterms:modified>
</cp:coreProperties>
</file>