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1" r:id="rId3"/>
    <p:sldId id="280" r:id="rId4"/>
    <p:sldId id="272" r:id="rId5"/>
    <p:sldId id="278" r:id="rId6"/>
    <p:sldId id="267" r:id="rId7"/>
    <p:sldId id="265" r:id="rId8"/>
    <p:sldId id="300" r:id="rId9"/>
    <p:sldId id="304" r:id="rId10"/>
    <p:sldId id="306" r:id="rId11"/>
    <p:sldId id="30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7B9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262125"/>
            <a:ext cx="11906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/>
              <a:t>Bible Reading</a:t>
            </a:r>
            <a:r>
              <a:rPr lang="en-GB" sz="4400" b="1" u="sng" dirty="0"/>
              <a:t> </a:t>
            </a:r>
          </a:p>
          <a:p>
            <a:pPr algn="ctr"/>
            <a:r>
              <a:rPr lang="en-GB" sz="6000" dirty="0"/>
              <a:t>Psalm </a:t>
            </a:r>
            <a:r>
              <a:rPr lang="en-GB" sz="5400" dirty="0"/>
              <a:t>(</a:t>
            </a:r>
            <a:r>
              <a:rPr lang="en-GB" sz="4800" dirty="0" err="1"/>
              <a:t>ਜ਼ਬੂਰ</a:t>
            </a:r>
            <a:r>
              <a:rPr lang="en-GB" sz="5400" dirty="0"/>
              <a:t>) </a:t>
            </a:r>
            <a:r>
              <a:rPr lang="en-GB" sz="6000" dirty="0"/>
              <a:t>12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324" y="111423"/>
            <a:ext cx="3369348" cy="67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1015132"/>
            <a:ext cx="12191999" cy="4103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   We believe the Bible is God’s Word because of what 	 it says about 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itself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endParaRPr lang="en-GB" sz="4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	We believe the Bible is God’s Word because 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claimed it was God’s Word 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endParaRPr lang="en-GB" sz="4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 </a:t>
            </a:r>
            <a:r>
              <a:rPr lang="en-GB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the 	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writers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claimed it was God’s Word </a:t>
            </a:r>
            <a:endParaRPr lang="en-GB" sz="1400" b="1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06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605557"/>
            <a:ext cx="12525376" cy="6322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 We believe the Bible is God’s Word because of the </a:t>
            </a:r>
            <a:r>
              <a:rPr lang="en-GB" sz="3200" b="1" i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Unity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Bible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about 40 authors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authors - many of them did not know each other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over 1600 years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3 different languages, Hebrew, Greek and Aramaic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people from different walks of life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three different continents, Asia, Africa and Europe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has a gap of 400 years between the Old and New Testament </a:t>
            </a:r>
          </a:p>
          <a:p>
            <a:pPr lvl="1" algn="ctr"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Despite this diversity, the Bible is one book, it has incredible unity </a:t>
            </a:r>
          </a:p>
        </p:txBody>
      </p:sp>
    </p:spTree>
    <p:extLst>
      <p:ext uri="{BB962C8B-B14F-4D97-AF65-F5344CB8AC3E}">
        <p14:creationId xmlns:p14="http://schemas.microsoft.com/office/powerpoint/2010/main" val="1720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9114-EC40-D3F2-FB0B-44DDDEFF2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7FD32ED-D173-5A65-2525-2AE1353E1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422531-D229-69DF-3ADA-7B5A97CF0EC7}"/>
              </a:ext>
            </a:extLst>
          </p:cNvPr>
          <p:cNvSpPr/>
          <p:nvPr/>
        </p:nvSpPr>
        <p:spPr>
          <a:xfrm>
            <a:off x="66680" y="4051005"/>
            <a:ext cx="11685842" cy="49973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4C8C8B-0CD2-8D64-E84F-3896A9D2158B}"/>
              </a:ext>
            </a:extLst>
          </p:cNvPr>
          <p:cNvCxnSpPr/>
          <p:nvPr/>
        </p:nvCxnSpPr>
        <p:spPr>
          <a:xfrm flipV="1">
            <a:off x="2479602" y="2694245"/>
            <a:ext cx="0" cy="135033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9CE7DD-2E40-D66E-626A-463E8C5056C1}"/>
              </a:ext>
            </a:extLst>
          </p:cNvPr>
          <p:cNvCxnSpPr>
            <a:cxnSpLocks/>
          </p:cNvCxnSpPr>
          <p:nvPr/>
        </p:nvCxnSpPr>
        <p:spPr>
          <a:xfrm flipH="1">
            <a:off x="2041453" y="3033826"/>
            <a:ext cx="925032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16A8CEA-78CB-C42C-9442-12A407229490}"/>
              </a:ext>
            </a:extLst>
          </p:cNvPr>
          <p:cNvSpPr txBox="1"/>
          <p:nvPr/>
        </p:nvSpPr>
        <p:spPr>
          <a:xfrm>
            <a:off x="1505272" y="2139223"/>
            <a:ext cx="235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Death of Christ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FCA27A-A20E-72A9-8769-7D3729706766}"/>
              </a:ext>
            </a:extLst>
          </p:cNvPr>
          <p:cNvCxnSpPr/>
          <p:nvPr/>
        </p:nvCxnSpPr>
        <p:spPr>
          <a:xfrm flipV="1">
            <a:off x="11741888" y="3572539"/>
            <a:ext cx="0" cy="478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9F60F04-FED0-93CC-4AC4-78BFF193AE5E}"/>
              </a:ext>
            </a:extLst>
          </p:cNvPr>
          <p:cNvSpPr txBox="1"/>
          <p:nvPr/>
        </p:nvSpPr>
        <p:spPr>
          <a:xfrm>
            <a:off x="10770781" y="3033826"/>
            <a:ext cx="145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Today 2026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8A5382-0344-BE48-D776-25DCDB5C93CF}"/>
              </a:ext>
            </a:extLst>
          </p:cNvPr>
          <p:cNvSpPr/>
          <p:nvPr/>
        </p:nvSpPr>
        <p:spPr>
          <a:xfrm>
            <a:off x="4723401" y="3484685"/>
            <a:ext cx="2404509" cy="55287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8E643F-47D8-13ED-572D-837561D46269}"/>
              </a:ext>
            </a:extLst>
          </p:cNvPr>
          <p:cNvCxnSpPr>
            <a:cxnSpLocks/>
          </p:cNvCxnSpPr>
          <p:nvPr/>
        </p:nvCxnSpPr>
        <p:spPr>
          <a:xfrm flipV="1">
            <a:off x="7127910" y="3198684"/>
            <a:ext cx="0" cy="85232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C137F9F-44A3-24E7-AB0E-2A3D575D909B}"/>
              </a:ext>
            </a:extLst>
          </p:cNvPr>
          <p:cNvCxnSpPr>
            <a:cxnSpLocks/>
          </p:cNvCxnSpPr>
          <p:nvPr/>
        </p:nvCxnSpPr>
        <p:spPr>
          <a:xfrm flipV="1">
            <a:off x="4680854" y="1864595"/>
            <a:ext cx="0" cy="2186409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0578C0F-0F19-D174-D269-444C57672A88}"/>
              </a:ext>
            </a:extLst>
          </p:cNvPr>
          <p:cNvSpPr txBox="1"/>
          <p:nvPr/>
        </p:nvSpPr>
        <p:spPr>
          <a:xfrm>
            <a:off x="3034184" y="1341375"/>
            <a:ext cx="4147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500AD years after death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A58A71-5A0B-86D3-5A11-26B61D0A433E}"/>
              </a:ext>
            </a:extLst>
          </p:cNvPr>
          <p:cNvSpPr txBox="1"/>
          <p:nvPr/>
        </p:nvSpPr>
        <p:spPr>
          <a:xfrm>
            <a:off x="5213810" y="2521255"/>
            <a:ext cx="662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900- 1000(AD) years after death approx.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1B3E69-969E-BF60-CA45-3337D4E0869D}"/>
              </a:ext>
            </a:extLst>
          </p:cNvPr>
          <p:cNvSpPr txBox="1"/>
          <p:nvPr/>
        </p:nvSpPr>
        <p:spPr>
          <a:xfrm>
            <a:off x="4701915" y="3368008"/>
            <a:ext cx="240883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Masoretes copying Hebrew Bible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5E399-6599-82B5-BA9D-878DE16739D4}"/>
              </a:ext>
            </a:extLst>
          </p:cNvPr>
          <p:cNvSpPr txBox="1"/>
          <p:nvPr/>
        </p:nvSpPr>
        <p:spPr>
          <a:xfrm>
            <a:off x="276447" y="3479390"/>
            <a:ext cx="2242228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Dead sea scrolls ranging from </a:t>
            </a:r>
            <a:r>
              <a:rPr lang="en-GB" sz="2400" b="1" dirty="0"/>
              <a:t>250BC -70AD</a:t>
            </a:r>
            <a:endParaRPr lang="en-GB" sz="20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6BB97E-0AA8-78E7-36E9-9382C387F852}"/>
              </a:ext>
            </a:extLst>
          </p:cNvPr>
          <p:cNvCxnSpPr/>
          <p:nvPr/>
        </p:nvCxnSpPr>
        <p:spPr>
          <a:xfrm flipH="1">
            <a:off x="1350335" y="4944140"/>
            <a:ext cx="5777575" cy="0"/>
          </a:xfrm>
          <a:prstGeom prst="straightConnector1">
            <a:avLst/>
          </a:prstGeom>
          <a:ln w="698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D748B20-B955-5F43-7679-BEB5DB653474}"/>
              </a:ext>
            </a:extLst>
          </p:cNvPr>
          <p:cNvSpPr txBox="1"/>
          <p:nvPr/>
        </p:nvSpPr>
        <p:spPr>
          <a:xfrm>
            <a:off x="1254868" y="5197801"/>
            <a:ext cx="5881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Over a 1000 years before the Masoretic text</a:t>
            </a:r>
          </a:p>
          <a:p>
            <a:pPr algn="ctr"/>
            <a:r>
              <a:rPr lang="en-GB" sz="2400" dirty="0"/>
              <a:t>to period before Jesus’s birth  </a:t>
            </a:r>
          </a:p>
        </p:txBody>
      </p:sp>
    </p:spTree>
    <p:extLst>
      <p:ext uri="{BB962C8B-B14F-4D97-AF65-F5344CB8AC3E}">
        <p14:creationId xmlns:p14="http://schemas.microsoft.com/office/powerpoint/2010/main" val="376194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48DA0-E18E-3228-9552-02F36C35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6B8690A-B61A-960A-6B7E-078144D2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A93D34-86D3-40F5-E917-81280D178BAC}"/>
              </a:ext>
            </a:extLst>
          </p:cNvPr>
          <p:cNvSpPr txBox="1"/>
          <p:nvPr/>
        </p:nvSpPr>
        <p:spPr>
          <a:xfrm>
            <a:off x="276446" y="900667"/>
            <a:ext cx="6725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(6) </a:t>
            </a:r>
            <a:r>
              <a:rPr lang="en-GB" sz="4400" b="1" u="sng" dirty="0"/>
              <a:t>What about prophecy?</a:t>
            </a:r>
          </a:p>
        </p:txBody>
      </p:sp>
    </p:spTree>
    <p:extLst>
      <p:ext uri="{BB962C8B-B14F-4D97-AF65-F5344CB8AC3E}">
        <p14:creationId xmlns:p14="http://schemas.microsoft.com/office/powerpoint/2010/main" val="316168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76FE-AF24-430F-F1D1-0D5C2FA5B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F6DF2E0C-84ED-B37F-51DE-E57BFD50F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ACEAB-2BE6-1CFD-7860-F4B7283BCE21}"/>
              </a:ext>
            </a:extLst>
          </p:cNvPr>
          <p:cNvSpPr txBox="1"/>
          <p:nvPr/>
        </p:nvSpPr>
        <p:spPr>
          <a:xfrm>
            <a:off x="164430" y="1153461"/>
            <a:ext cx="120275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4000" b="1" u="sng" dirty="0"/>
              <a:t>The probability of Christ’s prophecies being fulfilled</a:t>
            </a:r>
          </a:p>
          <a:p>
            <a:endParaRPr lang="en-GB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8 Prophecies, probability is  1 </a:t>
            </a:r>
            <a:r>
              <a:rPr lang="en-GB" sz="3600" b="1" baseline="30000" dirty="0">
                <a:solidFill>
                  <a:srgbClr val="FF0000"/>
                </a:solidFill>
              </a:rPr>
              <a:t>17  </a:t>
            </a:r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1,00,000,000,000,000,000</a:t>
            </a:r>
          </a:p>
          <a:p>
            <a:pPr lvl="3"/>
            <a:endParaRPr lang="en-GB" sz="3600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48 Prophecies, probability is 1 </a:t>
            </a:r>
            <a:r>
              <a:rPr lang="en-GB" sz="3600" b="1" baseline="30000" dirty="0">
                <a:solidFill>
                  <a:srgbClr val="FF0000"/>
                </a:solidFill>
              </a:rPr>
              <a:t>57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b="1" baseline="30000" dirty="0"/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1,000,000,000,000,000,000,000,000,000,000,000,000,000,000,000,000,000,000</a:t>
            </a:r>
          </a:p>
        </p:txBody>
      </p:sp>
    </p:spTree>
    <p:extLst>
      <p:ext uri="{BB962C8B-B14F-4D97-AF65-F5344CB8AC3E}">
        <p14:creationId xmlns:p14="http://schemas.microsoft.com/office/powerpoint/2010/main" val="196020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60FA-7477-6452-1F27-B84028FE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8CC6CB55-3A81-4FAE-6673-EC7E7B5A9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C51857-DDFD-AC03-C08E-C82E57C42216}"/>
              </a:ext>
            </a:extLst>
          </p:cNvPr>
          <p:cNvSpPr txBox="1"/>
          <p:nvPr/>
        </p:nvSpPr>
        <p:spPr>
          <a:xfrm>
            <a:off x="164430" y="716808"/>
            <a:ext cx="120275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en-GB" sz="3600" b="1" dirty="0"/>
              <a:t>   </a:t>
            </a:r>
            <a:r>
              <a:rPr lang="en-GB" sz="4400" b="1" u="sng" dirty="0"/>
              <a:t>Archaeology and the Bible </a:t>
            </a:r>
            <a:endParaRPr lang="en-GB" sz="3600" b="1" u="sng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dirty="0"/>
              <a:t>No archaeological discovery has disproved the Bible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930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C6B7-118D-0526-E0C5-3156F9892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76060D7F-3D01-0953-A871-23C3659C2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691AF1-89C3-A2E0-44CC-93F18C4901ED}"/>
              </a:ext>
            </a:extLst>
          </p:cNvPr>
          <p:cNvSpPr txBox="1"/>
          <p:nvPr/>
        </p:nvSpPr>
        <p:spPr>
          <a:xfrm>
            <a:off x="164430" y="716808"/>
            <a:ext cx="120275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(2) </a:t>
            </a:r>
            <a:r>
              <a:rPr lang="en-GB" sz="3600" b="1" u="sng" dirty="0"/>
              <a:t>The Bible is a living Book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Hebrews 4:12 </a:t>
            </a:r>
            <a:r>
              <a:rPr lang="en-GB" sz="3600" dirty="0"/>
              <a:t>– The Word of God is living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Acts 22 </a:t>
            </a:r>
            <a:r>
              <a:rPr lang="en-GB" sz="3600" dirty="0"/>
              <a:t>– Paul’s conversion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1 Peter 1:23 </a:t>
            </a:r>
            <a:r>
              <a:rPr lang="en-GB" sz="3600" dirty="0"/>
              <a:t>– we are born again through the Word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Acts 19 </a:t>
            </a:r>
            <a:r>
              <a:rPr lang="en-GB" sz="3600" dirty="0"/>
              <a:t>– the Gospel came to Ephesus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619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E39DC-7FBA-457D-BA29-5B5E0B28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7E22219A-47BE-CFFE-A324-3AFB0B70A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48F273-6CBC-A879-3267-6E72D4DF8F46}"/>
              </a:ext>
            </a:extLst>
          </p:cNvPr>
          <p:cNvSpPr txBox="1"/>
          <p:nvPr/>
        </p:nvSpPr>
        <p:spPr>
          <a:xfrm>
            <a:off x="0" y="716808"/>
            <a:ext cx="12192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" b="1" dirty="0"/>
          </a:p>
          <a:p>
            <a:pPr marL="971550" lvl="1" indent="-514350">
              <a:buAutoNum type="arabicParenBoth"/>
            </a:pPr>
            <a:r>
              <a:rPr lang="en-GB" sz="4000" b="1" u="sng" dirty="0"/>
              <a:t> If the Bible is God’s Word, it is inerrant</a:t>
            </a:r>
            <a:r>
              <a:rPr lang="en-GB" sz="4000" b="1" dirty="0"/>
              <a:t> </a:t>
            </a:r>
            <a:endParaRPr lang="en-GB" sz="4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600" dirty="0"/>
              <a:t>The Bible is without error because </a:t>
            </a:r>
            <a:r>
              <a:rPr lang="en-GB" sz="3600" b="1" dirty="0"/>
              <a:t>God cannot lie </a:t>
            </a:r>
            <a:r>
              <a:rPr lang="en-GB" sz="3600" dirty="0"/>
              <a:t>-  Numbers 23:19, 2 Timothy 2:13, Titus 1:2</a:t>
            </a:r>
          </a:p>
          <a:p>
            <a:pPr lvl="1"/>
            <a:r>
              <a:rPr lang="en-GB" sz="36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600" dirty="0"/>
              <a:t>The Bible is without error because </a:t>
            </a:r>
            <a:r>
              <a:rPr lang="en-GB" sz="3600" b="1" dirty="0"/>
              <a:t>God is not ignorant </a:t>
            </a:r>
            <a:r>
              <a:rPr lang="en-GB" sz="3600" dirty="0"/>
              <a:t>- Hebrews 4:12-13,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36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600" dirty="0"/>
              <a:t>God’s Word is </a:t>
            </a:r>
            <a:r>
              <a:rPr lang="en-GB" sz="3600" b="1" dirty="0"/>
              <a:t>pure</a:t>
            </a:r>
            <a:r>
              <a:rPr lang="en-GB" sz="3600" dirty="0"/>
              <a:t> - Psalm 12:6, Proverbs 30:5-6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7037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3EFFF-07C5-0727-60B4-5C567931B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BA76D5E2-FD42-2285-8E91-BDDBE542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343A45-C7F9-18F5-20F1-98DC8334285D}"/>
              </a:ext>
            </a:extLst>
          </p:cNvPr>
          <p:cNvSpPr txBox="1"/>
          <p:nvPr/>
        </p:nvSpPr>
        <p:spPr>
          <a:xfrm>
            <a:off x="0" y="383433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3600" b="1" u="sng" dirty="0"/>
              <a:t>Objections</a:t>
            </a:r>
            <a:r>
              <a:rPr lang="en-GB" sz="3600" b="1" dirty="0">
                <a:solidFill>
                  <a:srgbClr val="1C07B9"/>
                </a:solidFill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3200" b="1" dirty="0"/>
              <a:t>Ecclesiastes  1:5- Sun goes round the earth </a:t>
            </a:r>
            <a:r>
              <a:rPr lang="en-GB" sz="3200" dirty="0"/>
              <a:t>– wrong fact, so people may say Bible is with error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3200" b="1" dirty="0"/>
              <a:t>Numbers 15:38</a:t>
            </a:r>
            <a:r>
              <a:rPr lang="en-GB" sz="3200" dirty="0"/>
              <a:t>, </a:t>
            </a:r>
            <a:r>
              <a:rPr lang="en-GB" sz="3200" b="1" dirty="0"/>
              <a:t>Ezekial 7:2, Isaiah 11:2  </a:t>
            </a:r>
            <a:r>
              <a:rPr lang="en-GB" sz="3200" dirty="0"/>
              <a:t>– </a:t>
            </a:r>
            <a:r>
              <a:rPr lang="en-GB" sz="3200" b="1" dirty="0"/>
              <a:t>four corners of the earth </a:t>
            </a:r>
            <a:r>
              <a:rPr lang="en-GB" sz="3200" dirty="0"/>
              <a:t>– wrong fact earth is round,  so people may say  the Bible is with error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3200" b="1" dirty="0"/>
              <a:t>Mark 1:5 </a:t>
            </a:r>
            <a:r>
              <a:rPr lang="en-GB" sz="3200" dirty="0"/>
              <a:t>everyone from Judah, not everyone went from Judah, so people may say Bible is in error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3200" b="1" dirty="0"/>
              <a:t>Quotes</a:t>
            </a:r>
            <a:r>
              <a:rPr lang="en-GB" sz="3200" dirty="0"/>
              <a:t> from the </a:t>
            </a:r>
            <a:r>
              <a:rPr lang="en-GB" sz="3200" b="1" dirty="0"/>
              <a:t>Old Testament in New Testament </a:t>
            </a:r>
            <a:r>
              <a:rPr lang="en-GB" sz="3200" dirty="0"/>
              <a:t>are different </a:t>
            </a:r>
            <a:r>
              <a:rPr lang="en-GB" sz="3200" b="1" dirty="0"/>
              <a:t>Micah 5:2 </a:t>
            </a:r>
            <a:r>
              <a:rPr lang="en-GB" sz="3200" dirty="0"/>
              <a:t>– </a:t>
            </a:r>
            <a:r>
              <a:rPr lang="en-GB" sz="3200" b="1" dirty="0"/>
              <a:t>Matthew 2:6</a:t>
            </a:r>
            <a:r>
              <a:rPr lang="en-GB" sz="3200" dirty="0"/>
              <a:t>, so Bible must be with error </a:t>
            </a:r>
          </a:p>
          <a:p>
            <a:pPr lvl="2" algn="ctr"/>
            <a:r>
              <a:rPr lang="en-GB" sz="3200" dirty="0">
                <a:solidFill>
                  <a:srgbClr val="FF0000"/>
                </a:solidFill>
              </a:rPr>
              <a:t>We need to understand the Bible in context and understand the language. It could be poetry, figures of speech, we don’t take everything literally, understand the genre and the context </a:t>
            </a:r>
          </a:p>
        </p:txBody>
      </p:sp>
    </p:spTree>
    <p:extLst>
      <p:ext uri="{BB962C8B-B14F-4D97-AF65-F5344CB8AC3E}">
        <p14:creationId xmlns:p14="http://schemas.microsoft.com/office/powerpoint/2010/main" val="245555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684B6-95CA-C5EF-F826-2E73CA437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1C799CBF-42CC-5010-ED0B-CAEE678F4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C1CA8C-21A1-3397-98FA-B2EE0B8E6936}"/>
              </a:ext>
            </a:extLst>
          </p:cNvPr>
          <p:cNvSpPr txBox="1"/>
          <p:nvPr/>
        </p:nvSpPr>
        <p:spPr>
          <a:xfrm>
            <a:off x="0" y="773958"/>
            <a:ext cx="12192000" cy="684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AutoNum type="arabicParenBoth"/>
            </a:pPr>
            <a:r>
              <a:rPr lang="en-GB" sz="3200" b="1" u="sng" dirty="0"/>
              <a:t>If the Bible is God’s Word, it is inerrant</a:t>
            </a:r>
          </a:p>
          <a:p>
            <a:pPr lvl="1"/>
            <a:r>
              <a:rPr lang="en-GB" sz="1050" b="1" dirty="0"/>
              <a:t> </a:t>
            </a:r>
            <a:endParaRPr lang="en-GB" sz="1050" dirty="0"/>
          </a:p>
          <a:p>
            <a:endParaRPr lang="en-GB" sz="300" b="1" dirty="0"/>
          </a:p>
          <a:p>
            <a:pPr lvl="1"/>
            <a:r>
              <a:rPr lang="en-GB" sz="3200" b="1" dirty="0"/>
              <a:t>(2)</a:t>
            </a:r>
            <a:r>
              <a:rPr lang="en-GB" sz="3200" b="1" u="sng" dirty="0"/>
              <a:t> If the Bible is God’s Word, it is infallible </a:t>
            </a:r>
          </a:p>
          <a:p>
            <a:pPr lvl="1"/>
            <a:r>
              <a:rPr lang="en-GB" sz="2800" b="1" dirty="0">
                <a:solidFill>
                  <a:srgbClr val="1C07B9"/>
                </a:solidFill>
              </a:rPr>
              <a:t>Infallible is something that is “incapable of error”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/>
                </a:solidFill>
              </a:rPr>
              <a:t>If Bible is inerrant, it means it must also be infallible and cannot fail us in its teaching and is trustworthy on all matters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/>
                </a:solidFill>
              </a:rPr>
              <a:t>Some say the Bible is errant (has errors on historical and scientific details) but is still trustworthy on matters of faith and salvation – this is wrong </a:t>
            </a:r>
          </a:p>
          <a:p>
            <a:pPr lvl="1"/>
            <a:endParaRPr lang="en-GB" sz="1000" b="1" dirty="0"/>
          </a:p>
          <a:p>
            <a:pPr lvl="1"/>
            <a:r>
              <a:rPr lang="en-GB" sz="3200" b="1" dirty="0"/>
              <a:t>(3) </a:t>
            </a:r>
            <a:r>
              <a:rPr lang="en-GB" sz="3200" b="1" u="sng" dirty="0"/>
              <a:t>If the Bible is God’s Word, it is sufficient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  </a:t>
            </a:r>
            <a:r>
              <a:rPr lang="en-GB" sz="2800" dirty="0"/>
              <a:t>We have everything we need for salvation, trusting Him, obeying Him and godly living 2 Timothy 3:15-17</a:t>
            </a:r>
          </a:p>
          <a:p>
            <a:pPr lvl="1"/>
            <a:endParaRPr lang="en-GB" sz="900" dirty="0"/>
          </a:p>
          <a:p>
            <a:pPr marL="971550" lvl="1" indent="-514350">
              <a:buAutoNum type="arabicParenBoth"/>
            </a:pPr>
            <a:endParaRPr lang="en-GB" sz="100" dirty="0"/>
          </a:p>
          <a:p>
            <a:pPr lvl="1"/>
            <a:r>
              <a:rPr lang="en-GB" sz="3200" b="1" dirty="0"/>
              <a:t>(4)</a:t>
            </a:r>
            <a:r>
              <a:rPr lang="en-GB" sz="3200" b="1" u="sng" dirty="0"/>
              <a:t> If the Bible is God’s Word, it is authoritative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  </a:t>
            </a:r>
            <a:r>
              <a:rPr lang="en-GB" sz="2800" dirty="0"/>
              <a:t>Its God’s Word, so to disobey the authority of the Bible is to disobey God</a:t>
            </a:r>
          </a:p>
          <a:p>
            <a:pPr lvl="1"/>
            <a:r>
              <a:rPr lang="en-GB" sz="2800" dirty="0"/>
              <a:t>	1 Samuel 13:12-13</a:t>
            </a:r>
          </a:p>
          <a:p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14943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641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Danny Paul</cp:lastModifiedBy>
  <cp:revision>53</cp:revision>
  <dcterms:created xsi:type="dcterms:W3CDTF">2025-11-14T16:43:08Z</dcterms:created>
  <dcterms:modified xsi:type="dcterms:W3CDTF">2026-10-19T02:09:01Z</dcterms:modified>
</cp:coreProperties>
</file>