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8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3BD"/>
    <a:srgbClr val="1F0395"/>
    <a:srgbClr val="2B0098"/>
    <a:srgbClr val="EC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2003-06C7-494A-3F30-98521258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32BF7-5F32-1552-C8C4-4E78AC2EF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D4697-ABED-FC82-9EDB-FE46811E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A8A3-1397-641E-892D-D8FF0592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F9C9-7D03-3896-8E53-7324B46E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6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CFA5-FBD5-E325-0A12-EE9FCA0F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79D28-C97D-6BF7-9F53-CA9364A1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082F-9395-61B8-3930-8484BCC6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59CC-2056-33D5-D175-AD204F7F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A338-341F-BD37-EF52-689F8F7D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4F4BB-A01E-5577-3B4C-FE650E1FD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0BC5D-8BCC-67D0-6B11-472EFEBA2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9DF7-E5E1-2BA7-C1D6-7ABF1537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FBFE6-26B7-9E5B-AB8B-1D8DEE73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3AC5D-5C4F-DAA5-B9D6-0423D4D3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A08A-7C4D-EA60-F944-F971CF70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90E7-3591-C9D7-958C-3D546B30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8657C-8CF9-FC09-D123-E942D58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F0F12-9C0B-F98D-EC56-C3D8339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A10B-8E08-6098-2965-B938A986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0B8B-8189-8C84-737A-1C0D3602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F25C-1220-BEE6-AFAF-144459AB9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BC52-6339-3C46-75D3-D0DBBB85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FCDF-AC2E-04F2-3DED-F1D0665A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E72AC-BBC6-BBCC-9A40-C2F33B67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8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9634-E054-6992-DE5E-B63D61F4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D9641-E4BC-75CC-4DC8-CF3D4CC7E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F1A4B-BFDC-7039-6264-DB8C3D405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02E45-86BE-9C7A-E21E-81BF714E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13675-0BB5-5EA7-2A9F-71CB550C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1C232-044F-0BA2-C60C-BC832C42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1628-93DF-461C-45E2-019605BB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495C6-1AF8-C2EF-CB93-B5AD8536E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0BA7C-43E9-7AF0-B61B-2D445545F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CCC8C-0D48-B489-2C70-EC1FD9F89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8A8CC-A7B0-218F-C8AB-B2850F28B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120A5-72CD-FD5B-EA0C-8168A508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BDA56-5737-AFBF-622B-FA3FD953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F73F3-E323-53FA-47A4-7F6B6419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D8B4-3B51-A46E-8337-1462D819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1F19B-30FE-9797-A8E8-58F39E57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A0E66-2523-99C9-B3E4-DB150DD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BE0A-C1F6-2003-2402-01BFA60E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6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F8931-F251-7482-358A-28E32EBF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02813-6680-E9EB-894E-5CFC6AE6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B745B-FFC1-F4F0-62C4-32C1F1D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5A2B-6992-5FD9-67C5-DC2901AB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BF83-9723-E155-63CE-D8BECB9F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E85AD-F636-251F-1A8B-FF6E4C095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B2585-E5C3-BDA4-1F19-163FFFC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867B7-5CC0-F16E-1708-1DACC8D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807C6-A204-5543-F9A6-9784F1E7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6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0A7C-FBEB-9936-17A3-032C5E10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20F59-7BF8-2867-3361-B3198AD99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D12DA-C475-C128-92A2-7194CC73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AAE1A-79BE-EDF3-E16E-3AA0A3F1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21F85-28B4-8C7A-9E66-A8B025AF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2FC0-4F66-9913-C5C6-8F9F621E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F765A-93D7-26C3-6D6A-384EFDD8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961F7-2E06-96B3-F521-DACA203D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42B7-30AC-E92D-741D-7BF837DC6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31677-679C-B75F-D2F7-6029635E2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01A2-EC13-BCF9-8978-CB027E633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1971676" y="2334994"/>
            <a:ext cx="848677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Reading</a:t>
            </a:r>
          </a:p>
          <a:p>
            <a:pPr algn="ctr"/>
            <a:r>
              <a:rPr lang="en-GB" sz="5400" dirty="0"/>
              <a:t>Titus </a:t>
            </a:r>
            <a:r>
              <a:rPr lang="en-GB" sz="4800" dirty="0"/>
              <a:t>(</a:t>
            </a:r>
            <a:r>
              <a:rPr lang="pa-IN" sz="4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ਤੀਤੁਸ</a:t>
            </a:r>
            <a:r>
              <a:rPr lang="en-GB" sz="4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GB" sz="5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800" dirty="0"/>
              <a:t>2:6-8</a:t>
            </a:r>
            <a:endParaRPr lang="en-GB" sz="5400" dirty="0"/>
          </a:p>
          <a:p>
            <a:pPr algn="ctr"/>
            <a:r>
              <a:rPr lang="en-GB" sz="5400" dirty="0"/>
              <a:t>Ephesians</a:t>
            </a:r>
            <a:r>
              <a:rPr lang="en-GB" sz="4800" dirty="0"/>
              <a:t> </a:t>
            </a:r>
            <a:r>
              <a:rPr lang="en-GB" sz="4400" dirty="0"/>
              <a:t>(</a:t>
            </a:r>
            <a:r>
              <a:rPr lang="pa-IN" sz="4400" dirty="0"/>
              <a:t>ਅਫ਼ਸੀਆਂ</a:t>
            </a:r>
            <a:r>
              <a:rPr lang="en-GB" sz="4400" dirty="0"/>
              <a:t>) 6:1-3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53495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D90FB-88A8-69E7-70B2-82BDB324E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E01522A2-FC9E-6FD9-EC65-EDE0DB959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571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D59A4C-A446-B86D-1E69-AB3A54D2D067}"/>
              </a:ext>
            </a:extLst>
          </p:cNvPr>
          <p:cNvSpPr txBox="1"/>
          <p:nvPr/>
        </p:nvSpPr>
        <p:spPr>
          <a:xfrm>
            <a:off x="1" y="835982"/>
            <a:ext cx="1190625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4400" b="1" dirty="0"/>
              <a:t>What changes do teenagers undergo during Puberty</a:t>
            </a:r>
          </a:p>
          <a:p>
            <a:pPr lvl="1"/>
            <a:endParaRPr lang="en-GB" b="1" dirty="0"/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Physical changes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Emotional and Psychological changes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Cognitive, mental changes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500" b="1" dirty="0"/>
          </a:p>
          <a:p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D0664-652D-0A0A-C775-1CAE356DD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B8A23422-772F-02F7-75C6-D6FA72016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85725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E7C59F-8892-BD2A-45F9-6DCB6DFB64EC}"/>
              </a:ext>
            </a:extLst>
          </p:cNvPr>
          <p:cNvSpPr txBox="1"/>
          <p:nvPr/>
        </p:nvSpPr>
        <p:spPr>
          <a:xfrm>
            <a:off x="0" y="758288"/>
            <a:ext cx="12192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4400" b="1" dirty="0"/>
              <a:t>What are the challenges and dangers Puberty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1400" b="1" dirty="0"/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Peer Pressure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Body image issues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Technology addiction 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Mental health problems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</a:endParaRPr>
          </a:p>
          <a:p>
            <a:pPr lvl="3"/>
            <a:endParaRPr lang="en-GB" sz="4000" b="1" dirty="0">
              <a:solidFill>
                <a:srgbClr val="FF0000"/>
              </a:solidFill>
            </a:endParaRPr>
          </a:p>
          <a:p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49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2A6206-D86A-9830-F3EB-6377993DB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B3C71788-3055-0D1C-0FC6-44B374AED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85725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3A240CE-5276-6AED-A32A-AAE25E870510}"/>
              </a:ext>
            </a:extLst>
          </p:cNvPr>
          <p:cNvSpPr txBox="1"/>
          <p:nvPr/>
        </p:nvSpPr>
        <p:spPr>
          <a:xfrm>
            <a:off x="0" y="758288"/>
            <a:ext cx="12192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lvl="3" indent="-457200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4400" b="1" dirty="0"/>
              <a:t>How do teenagers get through this period?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Ecclesiastes 12:1 “Remember your creator in the days of your youth”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FF0000"/>
              </a:solidFill>
            </a:endParaRP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Remember these years are temporary and things will settle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endParaRPr lang="en-GB" sz="4000" b="1" dirty="0">
              <a:solidFill>
                <a:srgbClr val="FF0000"/>
              </a:solidFill>
            </a:endParaRPr>
          </a:p>
          <a:p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81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9A4DE-7BC2-EBFE-3B47-5174551C5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4615E1B4-97B3-BF10-83DE-6DD201623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571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532D72-A7D7-7979-D7DB-A06358F91E6F}"/>
              </a:ext>
            </a:extLst>
          </p:cNvPr>
          <p:cNvSpPr txBox="1"/>
          <p:nvPr/>
        </p:nvSpPr>
        <p:spPr>
          <a:xfrm>
            <a:off x="0" y="663038"/>
            <a:ext cx="12192000" cy="724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4400" b="1" dirty="0"/>
              <a:t>General advice to all children young and old</a:t>
            </a:r>
          </a:p>
          <a:p>
            <a:pPr lvl="1"/>
            <a:endParaRPr lang="en-GB" sz="1100" b="1" dirty="0"/>
          </a:p>
          <a:p>
            <a:pPr marL="1200150" lvl="1" indent="-742950">
              <a:buAutoNum type="arabicParenBoth"/>
            </a:pPr>
            <a:r>
              <a:rPr lang="en-GB" sz="3600" dirty="0"/>
              <a:t>Children are to honour their parents by </a:t>
            </a:r>
            <a:r>
              <a:rPr lang="en-GB" sz="3600" b="1" u="sng" dirty="0"/>
              <a:t>obeying</a:t>
            </a:r>
            <a:r>
              <a:rPr lang="en-GB" sz="3600" dirty="0"/>
              <a:t> them in their younger years</a:t>
            </a:r>
          </a:p>
          <a:p>
            <a:pPr marL="1771650" lvl="2" indent="-857250">
              <a:buAutoNum type="romanLcParenBoth"/>
            </a:pPr>
            <a:r>
              <a:rPr lang="en-GB" sz="3600" dirty="0">
                <a:solidFill>
                  <a:srgbClr val="FF0000"/>
                </a:solidFill>
              </a:rPr>
              <a:t>Obey because it’s the </a:t>
            </a:r>
            <a:r>
              <a:rPr lang="en-GB" sz="3600" b="1" dirty="0">
                <a:solidFill>
                  <a:srgbClr val="FF0000"/>
                </a:solidFill>
              </a:rPr>
              <a:t>natural law </a:t>
            </a:r>
            <a:r>
              <a:rPr lang="en-GB" sz="3600" dirty="0">
                <a:solidFill>
                  <a:srgbClr val="FF0000"/>
                </a:solidFill>
              </a:rPr>
              <a:t>(</a:t>
            </a:r>
            <a:r>
              <a:rPr lang="en-GB" sz="3600" dirty="0" err="1">
                <a:solidFill>
                  <a:srgbClr val="FF0000"/>
                </a:solidFill>
              </a:rPr>
              <a:t>Eph</a:t>
            </a:r>
            <a:r>
              <a:rPr lang="en-GB" sz="3600" dirty="0">
                <a:solidFill>
                  <a:srgbClr val="FF0000"/>
                </a:solidFill>
              </a:rPr>
              <a:t> 6:1)</a:t>
            </a:r>
          </a:p>
          <a:p>
            <a:pPr marL="1771650" lvl="2" indent="-857250">
              <a:buAutoNum type="romanLcParenBoth"/>
            </a:pPr>
            <a:r>
              <a:rPr lang="en-GB" sz="3600" dirty="0">
                <a:solidFill>
                  <a:srgbClr val="FF0000"/>
                </a:solidFill>
              </a:rPr>
              <a:t>Obey because its </a:t>
            </a:r>
            <a:r>
              <a:rPr lang="en-GB" sz="3600" b="1" dirty="0">
                <a:solidFill>
                  <a:srgbClr val="FF0000"/>
                </a:solidFill>
              </a:rPr>
              <a:t>God’s written law </a:t>
            </a:r>
            <a:r>
              <a:rPr lang="en-GB" sz="3600" dirty="0">
                <a:solidFill>
                  <a:srgbClr val="FF0000"/>
                </a:solidFill>
              </a:rPr>
              <a:t>(</a:t>
            </a:r>
            <a:r>
              <a:rPr lang="en-GB" sz="3600" dirty="0" err="1">
                <a:solidFill>
                  <a:srgbClr val="FF0000"/>
                </a:solidFill>
              </a:rPr>
              <a:t>Eph</a:t>
            </a:r>
            <a:r>
              <a:rPr lang="en-GB" sz="3600" dirty="0">
                <a:solidFill>
                  <a:srgbClr val="FF0000"/>
                </a:solidFill>
              </a:rPr>
              <a:t> 6:2)</a:t>
            </a:r>
          </a:p>
          <a:p>
            <a:pPr lvl="4"/>
            <a:endParaRPr lang="en-GB" sz="2000" dirty="0">
              <a:solidFill>
                <a:srgbClr val="FF0000"/>
              </a:solidFill>
            </a:endParaRPr>
          </a:p>
          <a:p>
            <a:pPr lvl="1"/>
            <a:r>
              <a:rPr lang="en-GB" sz="3600" dirty="0"/>
              <a:t>(2)  Children are to honour their parents by 		  	  	   	   </a:t>
            </a:r>
            <a:r>
              <a:rPr lang="en-GB" sz="3600" b="1" u="sng" dirty="0"/>
              <a:t>supporting</a:t>
            </a:r>
            <a:r>
              <a:rPr lang="en-GB" sz="3600" dirty="0"/>
              <a:t> them in their older years (1 Tim 5:8)</a:t>
            </a:r>
          </a:p>
          <a:p>
            <a:pPr lvl="1"/>
            <a:endParaRPr lang="en-GB" dirty="0"/>
          </a:p>
          <a:p>
            <a:pPr lvl="1"/>
            <a:r>
              <a:rPr lang="en-GB" sz="3600" dirty="0"/>
              <a:t>(3)  Children are to honour parents by </a:t>
            </a:r>
            <a:r>
              <a:rPr lang="en-GB" sz="3600" b="1" u="sng" dirty="0"/>
              <a:t>respecting</a:t>
            </a:r>
            <a:r>
              <a:rPr lang="en-GB" sz="3600" dirty="0"/>
              <a:t> 	  	  	   them all their years (</a:t>
            </a:r>
            <a:r>
              <a:rPr lang="en-GB" sz="3600" dirty="0" err="1"/>
              <a:t>Eph</a:t>
            </a:r>
            <a:r>
              <a:rPr lang="en-GB" sz="3600" dirty="0"/>
              <a:t> 6:2-3, Proverbs 23:22)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4000" b="1" dirty="0">
              <a:solidFill>
                <a:srgbClr val="FF00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19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173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Juge Ram</dc:creator>
  <cp:lastModifiedBy>Juge Ram</cp:lastModifiedBy>
  <cp:revision>53</cp:revision>
  <dcterms:created xsi:type="dcterms:W3CDTF">2024-10-11T14:11:13Z</dcterms:created>
  <dcterms:modified xsi:type="dcterms:W3CDTF">2024-12-08T09:13:37Z</dcterms:modified>
</cp:coreProperties>
</file>