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7" r:id="rId3"/>
    <p:sldId id="29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B5"/>
    <a:srgbClr val="5F37F1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3" autoAdjust="0"/>
    <p:restoredTop sz="94660"/>
  </p:normalViewPr>
  <p:slideViewPr>
    <p:cSldViewPr snapToGrid="0">
      <p:cViewPr>
        <p:scale>
          <a:sx n="100" d="100"/>
          <a:sy n="100" d="100"/>
        </p:scale>
        <p:origin x="144" y="-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2D13-B2BB-9413-4195-A8958EFCF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8828-A0EF-6536-9C50-93FC81965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8B346-246F-40E9-88C5-0653EA58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110E-133D-49CA-D212-BA851070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0C05-014F-04C9-18CE-71FD977C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3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3DC9-DAA9-ED0B-3828-3FF3A81F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2BEF0-7F92-B180-1298-2B0BEE0A0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CB19B-6184-C9DD-5250-9D340C76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F428-52EA-DBD3-E745-78030EF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0A12-C793-E5D5-3505-00F22FA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FE1A5-4813-67E8-C5BF-3024AE62D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B7088-E207-7387-E75E-5AA34EC9F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C2090-C2C2-CD72-75C9-AF29854A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D47C6-5CF9-4477-71B1-8C89FBBF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2F8B-F4B4-7C1C-AE19-8AED7C7C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6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BB1A-4DFE-A89F-E5BD-788EA459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75415-BF57-2AE3-055F-DA0008B5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24637-0521-D0F9-74BA-B54FA9C1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7F59C-1A84-A1A2-68B3-73E517D2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67BFC-A076-E906-CDEF-91F456C9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7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5FFC-AEB3-808B-5689-EAA773A4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361AF-9931-DDDC-E7E6-E9FD8022B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DCF0-5FF1-997F-B6E6-B76FA595C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04000-F2BD-C32C-BEE9-CCE8C408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09AE6-A826-7D45-6D2B-391AE1CD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81D7-3237-FD2D-5B8B-4DB3D788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270-B435-21C6-2FE5-65777E6FB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EF81D-189B-5549-4209-A8FA4EE76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E669-5666-D390-EF5C-83DBB0B6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6961F-6767-2781-A54A-90BA44D2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0CCA1-3388-F030-7363-86E28034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82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89D2-9FDD-C9CF-9DD6-3D5E1239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6BE16-5145-9E2A-714D-098A40332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2E0BB-4763-C7F8-4425-8DD1DE288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90207-3148-0094-FC9C-93CDC2E3F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61B94-13F2-1906-E3C7-3CC64062A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E712B-5026-CA49-3480-9B2C35BCF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AE15C-0B67-7873-BE6B-9693A451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84334-EA5B-363F-8885-02460156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71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856A-CC9C-8CB0-4CB1-D40A4C5D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D0051-5D46-7BF8-8EF1-DD37FF80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B77C60-4057-E277-76D8-DF85262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D0CB1-424D-8231-F803-0C608EAF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74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02F5D-326D-1356-F730-28CF17A11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96C2-B768-B8F2-AF58-FF2DD4C9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A6EAC-3EDE-6B6E-65BC-FAE0D1B0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9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7DD6-E516-E5E9-B712-E71A2D9B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6C54E-51DB-6453-F22E-91CE6EC3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831DE-7AF7-2C51-5EC1-530342192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E67D4-B387-79D7-ECB9-1772D31E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40A57-58BD-001B-DCAA-6DB9078B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CD549-0F76-6633-9978-5D85C91B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5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FEA5-4BCF-2C48-0A57-CCD38EEF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95BBFA-957A-CCA5-6A2B-456317079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70F3-CBE2-3009-7893-93E5B36A1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B7B9F-CB6E-0F54-3562-0D7C91EB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11BC9-D013-F4A4-9E38-F0C4EBD4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2843-4EDC-29AE-79F7-B1AE03E3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FC9FC-EAEE-D07D-9549-93C84366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79F20-8E42-C50C-2F4C-9BFF4AF69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3210-2D11-E00A-A261-2D388F888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41E8-7CA0-8E17-77CC-EF1EF526B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B094-B94B-D2F7-A2CC-1293CC1EE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142874" y="2226528"/>
            <a:ext cx="1190625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/>
              <a:t>Reading </a:t>
            </a:r>
          </a:p>
          <a:p>
            <a:pPr algn="ctr"/>
            <a:r>
              <a:rPr lang="en-GB" sz="6000" dirty="0"/>
              <a:t>John 4: 4-30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5A8F9-5FBD-8B02-7BD6-AAA18B45B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E02A8EEA-85E3-E306-D66B-1B327E1DA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DABF6DC-D27E-9D7C-446E-9947000D18F4}"/>
              </a:ext>
            </a:extLst>
          </p:cNvPr>
          <p:cNvSpPr txBox="1"/>
          <p:nvPr/>
        </p:nvSpPr>
        <p:spPr>
          <a:xfrm>
            <a:off x="708985" y="537377"/>
            <a:ext cx="11035340" cy="6878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  <a:p>
            <a:pPr algn="ctr"/>
            <a:r>
              <a:rPr lang="en-GB" sz="2800" b="1" dirty="0"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The story of the woman at the well (</a:t>
            </a:r>
            <a:r>
              <a:rPr lang="en-GB" sz="2800" b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John 4)</a:t>
            </a:r>
          </a:p>
          <a:p>
            <a:pPr algn="ctr"/>
            <a:endPara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endParaRPr lang="en-GB" sz="500" b="1" i="1" dirty="0">
              <a:effectLst/>
              <a:latin typeface="Arial" panose="020B06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en-GB" sz="2800" b="1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1. Setting the scene</a:t>
            </a:r>
            <a:endParaRPr lang="en-GB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2"/>
            <a:r>
              <a:rPr lang="en-GB" sz="2800" dirty="0">
                <a:effectLst/>
                <a:latin typeface="Arial" panose="020B0604020202020204" pitchFamily="34" charset="0"/>
              </a:rPr>
              <a:t>(1) The Way (v. 4)</a:t>
            </a:r>
            <a:endParaRPr lang="en-GB" sz="2800" dirty="0">
              <a:effectLst/>
            </a:endParaRPr>
          </a:p>
          <a:p>
            <a:pPr lvl="2"/>
            <a:r>
              <a:rPr lang="en-GB" sz="3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(2) </a:t>
            </a: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The Well (v. 6)</a:t>
            </a:r>
            <a:endParaRPr lang="en-GB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2" fontAlgn="base"/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(3) The Woman (v. 7)</a:t>
            </a:r>
            <a:endParaRPr lang="en-GB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2" fontAlgn="base"/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(4) The Water (v. 7)</a:t>
            </a:r>
            <a:endParaRPr lang="en-GB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en-GB" sz="3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  <a:p>
            <a:pPr>
              <a:buNone/>
            </a:pPr>
            <a:r>
              <a:rPr lang="en-GB" sz="2800" b="1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2. Sowing the seed</a:t>
            </a:r>
            <a:endParaRPr lang="en-GB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257300" lvl="2" indent="-342900" fontAlgn="base">
              <a:buFont typeface="+mj-lt"/>
              <a:buAutoNum type="arabicPeriod"/>
              <a:tabLst>
                <a:tab pos="457200" algn="l"/>
              </a:tabLst>
            </a:pPr>
            <a:r>
              <a:rPr lang="en-GB" sz="2800" dirty="0">
                <a:effectLst/>
                <a:latin typeface="Arial" panose="020B0604020202020204" pitchFamily="34" charset="0"/>
              </a:rPr>
              <a:t>HOW…? (v. 9)</a:t>
            </a:r>
            <a:endParaRPr lang="en-GB" sz="2800" dirty="0">
              <a:effectLst/>
            </a:endParaRPr>
          </a:p>
          <a:p>
            <a:pPr marL="1257300" lvl="2" indent="-342900" fontAlgn="base">
              <a:buFont typeface="+mj-lt"/>
              <a:buAutoNum type="arabicPeriod"/>
            </a:pP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WHO!  (v. 10)</a:t>
            </a:r>
            <a:endParaRPr lang="en-GB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257300" lvl="2" indent="-342900" fontAlgn="base">
              <a:buFont typeface="+mj-lt"/>
              <a:buAutoNum type="arabicPeriod"/>
            </a:pP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WHERE? (v. 11)</a:t>
            </a:r>
            <a:endParaRPr lang="en-GB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257300" lvl="2" indent="-342900" fontAlgn="base">
              <a:buFont typeface="+mj-lt"/>
              <a:buAutoNum type="arabicPeriod"/>
            </a:pP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WHAT? (</a:t>
            </a:r>
            <a:r>
              <a:rPr lang="en-GB" sz="28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vv</a:t>
            </a: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13-14)</a:t>
            </a:r>
            <a:endParaRPr lang="en-GB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en-GB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  <a:p>
            <a:pPr>
              <a:buNone/>
            </a:pPr>
            <a:endParaRPr lang="en-GB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65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7D680-EB29-366F-71D2-14F54663B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6D17CE96-A40B-04E4-0373-076AA4B37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9E3563A-5908-A2D6-0218-0EF3A3339E7B}"/>
              </a:ext>
            </a:extLst>
          </p:cNvPr>
          <p:cNvSpPr txBox="1"/>
          <p:nvPr/>
        </p:nvSpPr>
        <p:spPr>
          <a:xfrm>
            <a:off x="708985" y="537377"/>
            <a:ext cx="11035340" cy="6878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  <a:p>
            <a:pPr algn="ctr"/>
            <a:r>
              <a:rPr lang="en-GB" sz="2800" b="1" dirty="0"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The story of the woman at the well (</a:t>
            </a:r>
            <a:r>
              <a:rPr lang="en-GB" sz="2800" b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John 4)</a:t>
            </a:r>
            <a:endParaRPr lang="en-GB" sz="32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endParaRPr lang="en-GB" sz="500" b="1" i="1" dirty="0">
              <a:effectLst/>
              <a:latin typeface="Arial" panose="020B06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endParaRPr lang="en-GB" b="1" i="1" dirty="0">
              <a:effectLst/>
              <a:latin typeface="Arial" panose="020B06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en-GB" sz="2800" b="1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3. Saving a soul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257300" lvl="2" indent="-342900" fontAlgn="base">
              <a:buFont typeface="+mj-lt"/>
              <a:buAutoNum type="arabicPeriod"/>
              <a:tabLst>
                <a:tab pos="457200" algn="l"/>
              </a:tabLst>
            </a:pPr>
            <a:r>
              <a:rPr lang="en-GB" sz="2800" dirty="0">
                <a:effectLst/>
                <a:latin typeface="Arial" panose="020B0604020202020204" pitchFamily="34" charset="0"/>
              </a:rPr>
              <a:t>The woman: “</a:t>
            </a:r>
            <a:r>
              <a:rPr lang="en-GB" sz="2800" b="1" i="1" dirty="0">
                <a:effectLst/>
                <a:latin typeface="Arial" panose="020B0604020202020204" pitchFamily="34" charset="0"/>
              </a:rPr>
              <a:t>Give</a:t>
            </a:r>
            <a:r>
              <a:rPr lang="en-GB" sz="2800" dirty="0">
                <a:effectLst/>
                <a:latin typeface="Arial" panose="020B0604020202020204" pitchFamily="34" charset="0"/>
              </a:rPr>
              <a:t> me… “ (v. 15)</a:t>
            </a:r>
            <a:endParaRPr lang="en-GB" sz="2800" dirty="0">
              <a:effectLst/>
            </a:endParaRPr>
          </a:p>
          <a:p>
            <a:pPr marL="1257300" lvl="2" indent="-342900" fontAlgn="base">
              <a:buFont typeface="+mj-lt"/>
              <a:buAutoNum type="arabicPeriod"/>
            </a:pP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Jesus: “</a:t>
            </a:r>
            <a:r>
              <a:rPr lang="en-GB" sz="2800" b="1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Go…</a:t>
            </a: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“ (v. 16)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2" fontAlgn="base"/>
            <a:r>
              <a:rPr lang="en-GB" sz="2800" b="1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3.Guilt</a:t>
            </a: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(</a:t>
            </a:r>
            <a:r>
              <a:rPr lang="en-GB" sz="28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vv</a:t>
            </a: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17-18)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2" fontAlgn="base"/>
            <a:r>
              <a:rPr lang="en-GB" sz="2800" b="1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4. Grace</a:t>
            </a: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(v. 23 etc) 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257300" lvl="2" indent="-342900" fontAlgn="base">
              <a:buFont typeface="+mj-lt"/>
              <a:buAutoNum type="arabicPeriod" startAt="5"/>
            </a:pPr>
            <a:r>
              <a:rPr lang="en-GB" sz="2800" b="1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Gospel</a:t>
            </a: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(v. 26 etc) 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en-GB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</a:p>
          <a:p>
            <a:pPr>
              <a:buNone/>
            </a:pPr>
            <a:endParaRPr lang="en-GB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None/>
            </a:pPr>
            <a:r>
              <a:rPr lang="en-GB" sz="2800" b="1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4. Samaritan Soil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257300" lvl="2" indent="-342900" fontAlgn="base">
              <a:buFont typeface="+mj-lt"/>
              <a:buAutoNum type="arabicPeriod"/>
              <a:tabLst>
                <a:tab pos="457200" algn="l"/>
              </a:tabLst>
            </a:pPr>
            <a:r>
              <a:rPr lang="en-GB" sz="2800" b="1" i="1" dirty="0">
                <a:effectLst/>
                <a:latin typeface="Arial" panose="020B0604020202020204" pitchFamily="34" charset="0"/>
              </a:rPr>
              <a:t>City-wide</a:t>
            </a:r>
            <a:r>
              <a:rPr lang="en-GB" sz="2800" dirty="0">
                <a:effectLst/>
                <a:latin typeface="Arial" panose="020B0604020202020204" pitchFamily="34" charset="0"/>
              </a:rPr>
              <a:t> (v. 28)</a:t>
            </a:r>
            <a:endParaRPr lang="en-GB" sz="2800" dirty="0">
              <a:effectLst/>
            </a:endParaRPr>
          </a:p>
          <a:p>
            <a:pPr lvl="2" fontAlgn="base"/>
            <a:r>
              <a:rPr lang="en-GB" sz="2800" dirty="0"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2 </a:t>
            </a: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“</a:t>
            </a:r>
            <a:r>
              <a:rPr lang="en-GB" sz="2800" b="1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Come</a:t>
            </a: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” (v. 29)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1257300" lvl="2" indent="-342900" fontAlgn="base">
              <a:buFont typeface="+mj-lt"/>
              <a:buAutoNum type="arabicPeriod" startAt="3"/>
            </a:pPr>
            <a:r>
              <a:rPr lang="en-GB" sz="2800" b="1" i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Conversions</a:t>
            </a: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(</a:t>
            </a:r>
            <a:r>
              <a:rPr lang="en-GB" sz="28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vv</a:t>
            </a:r>
            <a:r>
              <a:rPr lang="en-GB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39-42)</a:t>
            </a:r>
            <a:endParaRPr lang="en-GB" sz="2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spcAft>
                <a:spcPts val="1200"/>
              </a:spcAft>
              <a:buNone/>
            </a:pPr>
            <a:br>
              <a:rPr lang="en-GB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en-GB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9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188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Young</dc:creator>
  <cp:lastModifiedBy>Juge Ram</cp:lastModifiedBy>
  <cp:revision>15</cp:revision>
  <dcterms:created xsi:type="dcterms:W3CDTF">2025-10-18T13:33:16Z</dcterms:created>
  <dcterms:modified xsi:type="dcterms:W3CDTF">2025-12-07T15:00:29Z</dcterms:modified>
</cp:coreProperties>
</file>