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6" r:id="rId2"/>
    <p:sldId id="297" r:id="rId3"/>
    <p:sldId id="29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3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5400" dirty="0"/>
              <a:t>James </a:t>
            </a:r>
            <a:r>
              <a:rPr lang="en-GB" sz="4800" dirty="0"/>
              <a:t>(</a:t>
            </a:r>
            <a:r>
              <a:rPr lang="pa-IN" sz="4800" dirty="0"/>
              <a:t>ਯਾਕੂਬ</a:t>
            </a:r>
            <a:r>
              <a:rPr lang="en-GB" sz="4800" dirty="0"/>
              <a:t>) </a:t>
            </a:r>
            <a:r>
              <a:rPr lang="en-GB" sz="5400" dirty="0"/>
              <a:t>1:1-4</a:t>
            </a:r>
          </a:p>
          <a:p>
            <a:pPr algn="ctr"/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22931-CA1E-65ED-B3F9-3319A7323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49E2C7-0783-2855-73D3-91464B5DD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A2FC98-AB4F-7DFF-2996-42D14D23AC3D}"/>
              </a:ext>
            </a:extLst>
          </p:cNvPr>
          <p:cNvSpPr txBox="1"/>
          <p:nvPr/>
        </p:nvSpPr>
        <p:spPr>
          <a:xfrm>
            <a:off x="0" y="725839"/>
            <a:ext cx="12515854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(1) Who is James, who wrote the letter?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FF0000"/>
                </a:solidFill>
              </a:rPr>
              <a:t>James the half- brother of Jesus (Matthew 12:46-50 13:55)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FF0000"/>
                </a:solidFill>
              </a:rPr>
              <a:t>James came to faith after the resurrection (Acts12:17, 15:13-21,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FF0000"/>
                </a:solidFill>
              </a:rPr>
              <a:t>21:8, Gal:1:9, Gal 2:9)</a:t>
            </a:r>
          </a:p>
          <a:p>
            <a:pPr marL="342900" indent="-342900">
              <a:buAutoNum type="arabicParenBoth"/>
            </a:pPr>
            <a:endParaRPr lang="en-GB" dirty="0"/>
          </a:p>
          <a:p>
            <a:r>
              <a:rPr lang="en-GB" sz="3200" b="1" dirty="0"/>
              <a:t>(2) To whom is James writing, and why?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FF0000"/>
                </a:solidFill>
              </a:rPr>
              <a:t>Jews outside Israel who had come to Christ and were being persecuted </a:t>
            </a:r>
          </a:p>
          <a:p>
            <a:endParaRPr lang="en-GB" sz="1100" dirty="0"/>
          </a:p>
          <a:p>
            <a:r>
              <a:rPr lang="en-GB" sz="3200" b="1" dirty="0"/>
              <a:t>(3) How does true faith respond under trial?</a:t>
            </a:r>
          </a:p>
          <a:p>
            <a:pPr lvl="1"/>
            <a:r>
              <a:rPr lang="en-GB" sz="2900" b="1" dirty="0">
                <a:solidFill>
                  <a:srgbClr val="FF0000"/>
                </a:solidFill>
              </a:rPr>
              <a:t>(</a:t>
            </a:r>
            <a:r>
              <a:rPr lang="en-GB" sz="2900" b="1" dirty="0" err="1">
                <a:solidFill>
                  <a:srgbClr val="FF0000"/>
                </a:solidFill>
              </a:rPr>
              <a:t>i</a:t>
            </a:r>
            <a:r>
              <a:rPr lang="en-GB" sz="2900" b="1" dirty="0">
                <a:solidFill>
                  <a:srgbClr val="FF0000"/>
                </a:solidFill>
              </a:rPr>
              <a:t>) Some responses that existed in the New Testament period/today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0B1BB5"/>
                </a:solidFill>
              </a:rPr>
              <a:t>Epicureans – Goal was pleasure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0B1BB5"/>
                </a:solidFill>
              </a:rPr>
              <a:t>Stoicism –  Control your emotions and be strong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sz="2900" b="1" dirty="0">
                <a:solidFill>
                  <a:srgbClr val="0B1BB5"/>
                </a:solidFill>
              </a:rPr>
              <a:t>Self-pity   - “Why me?”</a:t>
            </a:r>
          </a:p>
          <a:p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655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AA5AE-F890-D166-6921-56F3220B2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FEC8330-B495-EA8A-BACA-958D692C5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6" y="8221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0EBF80-8681-03B8-2D0D-316E1E93A378}"/>
              </a:ext>
            </a:extLst>
          </p:cNvPr>
          <p:cNvSpPr txBox="1"/>
          <p:nvPr/>
        </p:nvSpPr>
        <p:spPr>
          <a:xfrm>
            <a:off x="123821" y="722054"/>
            <a:ext cx="12192001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(ii) What is the right response </a:t>
            </a:r>
          </a:p>
          <a:p>
            <a:pPr lvl="1"/>
            <a:endParaRPr lang="en-GB" sz="1400" dirty="0"/>
          </a:p>
          <a:p>
            <a:pPr lvl="1"/>
            <a:r>
              <a:rPr lang="en-GB" sz="3600" b="1" dirty="0">
                <a:solidFill>
                  <a:srgbClr val="0B1BB5"/>
                </a:solidFill>
              </a:rPr>
              <a:t>“Count it all joy” James 1:2</a:t>
            </a:r>
          </a:p>
          <a:p>
            <a:pPr lvl="1"/>
            <a:endParaRPr lang="en-GB" sz="2400" dirty="0"/>
          </a:p>
          <a:p>
            <a:pPr marL="457200" indent="168275">
              <a:buFont typeface="Arial" panose="020B0604020202020204" pitchFamily="34" charset="0"/>
              <a:buChar char="•"/>
            </a:pPr>
            <a:r>
              <a:rPr lang="en-GB" sz="3600" dirty="0"/>
              <a:t> </a:t>
            </a:r>
            <a:r>
              <a:rPr lang="en-GB" sz="3600" b="1" dirty="0"/>
              <a:t>	Because through the trial God is testing our faith</a:t>
            </a:r>
          </a:p>
          <a:p>
            <a:r>
              <a:rPr lang="en-GB" sz="3600" b="1" dirty="0"/>
              <a:t> </a:t>
            </a:r>
            <a:endParaRPr lang="en-GB" sz="2800" b="1" dirty="0"/>
          </a:p>
          <a:p>
            <a:pPr marL="457200" indent="-4763">
              <a:buFont typeface="Arial" panose="020B0604020202020204" pitchFamily="34" charset="0"/>
              <a:buChar char="•"/>
            </a:pPr>
            <a:r>
              <a:rPr lang="en-GB" sz="3600" b="1" dirty="0"/>
              <a:t> 	Because through the trial God is producing 	patience</a:t>
            </a:r>
          </a:p>
          <a:p>
            <a:r>
              <a:rPr lang="en-GB" sz="3600" b="1" dirty="0"/>
              <a:t> </a:t>
            </a:r>
          </a:p>
          <a:p>
            <a:pPr marL="457200" indent="-4763">
              <a:buFont typeface="Arial" panose="020B0604020202020204" pitchFamily="34" charset="0"/>
              <a:buChar char="•"/>
            </a:pPr>
            <a:r>
              <a:rPr lang="en-GB" sz="3600" b="1" dirty="0"/>
              <a:t> 	Because through the trial God is making us 	spiritually mature </a:t>
            </a:r>
          </a:p>
          <a:p>
            <a:pPr marL="742950" indent="-742950">
              <a:buAutoNum type="arabicParenBoth"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7255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171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36</cp:revision>
  <dcterms:created xsi:type="dcterms:W3CDTF">2025-10-18T13:33:16Z</dcterms:created>
  <dcterms:modified xsi:type="dcterms:W3CDTF">2026-01-18T09:21:23Z</dcterms:modified>
</cp:coreProperties>
</file>