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67" r:id="rId4"/>
    <p:sldId id="263" r:id="rId5"/>
    <p:sldId id="268" r:id="rId6"/>
    <p:sldId id="264" r:id="rId7"/>
    <p:sldId id="266" r:id="rId8"/>
    <p:sldId id="265" r:id="rId9"/>
    <p:sldId id="271" r:id="rId10"/>
    <p:sldId id="272" r:id="rId11"/>
    <p:sldId id="273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34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24539-6AB5-3B73-73B9-DAB75460F5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7C2675-D7E0-61C6-10F9-A00E9B3E79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1D4C75-9033-3B26-7CAB-F6A8577FA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1ACE-7B12-4325-A922-9E067472B817}" type="datetimeFigureOut">
              <a:rPr lang="en-GB" smtClean="0"/>
              <a:t>26/04/2026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E2EF18-5BFF-382F-CD55-888972721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2B8EC2-7DE2-63FB-D5CE-D169A9E22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3FFAD-C263-492C-AD2F-77F3F906D6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564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FFD10-24EB-7CFA-3B54-6A5A6AB72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377206-F3D1-74AE-E286-16589BFBD5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F67F3-62B4-DD70-5B0F-8C2049FB4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1ACE-7B12-4325-A922-9E067472B817}" type="datetimeFigureOut">
              <a:rPr lang="en-GB" smtClean="0"/>
              <a:t>26/04/2026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0081C7-4C66-1AEE-2992-94A58C93A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24DAB-2F3D-46C2-8B1A-067921344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3FFAD-C263-492C-AD2F-77F3F906D6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225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99E40C-B90D-83DF-5223-CEE2F86D19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2B1918-4C42-3267-343D-19AB3E0F39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BE269E-634D-ECFE-1645-C397F7A8A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1ACE-7B12-4325-A922-9E067472B817}" type="datetimeFigureOut">
              <a:rPr lang="en-GB" smtClean="0"/>
              <a:t>26/04/2026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02FD9C-563F-14ED-7290-896277099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0D5B6A-DDDD-3A13-C868-7479CE441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3FFAD-C263-492C-AD2F-77F3F906D6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8333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841A9-0840-FFF5-12DC-58D1FB3E0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5F08AC-0589-D151-A25A-33D6EFAE58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3A9155-BD52-82BF-BDBD-87E8BA6F4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1ACE-7B12-4325-A922-9E067472B817}" type="datetimeFigureOut">
              <a:rPr lang="en-GB" smtClean="0"/>
              <a:t>26/04/2026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C049D2-5AA6-9F0E-182B-83AE133E4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4E966E-F820-0DD2-88FF-262BDC1FF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3FFAD-C263-492C-AD2F-77F3F906D6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15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7F2D5-3BFA-A38A-EAAE-9436A4409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C4F56-8BCB-073C-DCBA-423ABB4905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8055C4-DB0D-7F89-CD99-9B03CE187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1ACE-7B12-4325-A922-9E067472B817}" type="datetimeFigureOut">
              <a:rPr lang="en-GB" smtClean="0"/>
              <a:t>26/04/2026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640504-F607-3A2C-EBCD-FA2B3F183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EF20F3-9A40-E6C7-2299-17895D1A7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3FFAD-C263-492C-AD2F-77F3F906D6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2984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4520A-FD03-81C3-37BD-31CD2F1B4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B57DC-CDF2-D7F4-0EFA-BD54DFD8D7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008CEC-4BD7-78FC-180F-5E6C36C7B6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988677-063C-F034-C5DC-962893C24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1ACE-7B12-4325-A922-9E067472B817}" type="datetimeFigureOut">
              <a:rPr lang="en-GB" smtClean="0"/>
              <a:t>26/04/2026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4294F5-41C1-4483-4FD6-2BE424034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AC44BC-FA85-8C01-80A4-25F98A61A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3FFAD-C263-492C-AD2F-77F3F906D6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597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486DC-0BD4-3F30-8C79-5CC206E50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A1BFB7-FC9F-5A2C-4BF5-E224E42EAD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D53056-E37F-C76A-5B98-27DC97BE9A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B40970-8AD7-0D08-5E93-91E9CDB949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71E3E2-15E3-202F-9D14-70E539CFCC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E08E4A-74D7-0A18-B0BA-64C314460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1ACE-7B12-4325-A922-9E067472B817}" type="datetimeFigureOut">
              <a:rPr lang="en-GB" smtClean="0"/>
              <a:t>26/04/2026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8E1756-E922-372A-D586-08152BD26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EE3917-5F14-3126-B39E-842B21C29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3FFAD-C263-492C-AD2F-77F3F906D6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6125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37C90-865D-76C2-2078-611787072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9F37A6-EC63-C975-6E91-649323A16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1ACE-7B12-4325-A922-9E067472B817}" type="datetimeFigureOut">
              <a:rPr lang="en-GB" smtClean="0"/>
              <a:t>26/04/2026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E4CF67-9070-E3AB-8DC3-03CF09306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B00E53-2CF5-8216-380C-069756BBB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3FFAD-C263-492C-AD2F-77F3F906D6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2200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475D62-4DFF-FA6A-26D9-A7195A30D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1ACE-7B12-4325-A922-9E067472B817}" type="datetimeFigureOut">
              <a:rPr lang="en-GB" smtClean="0"/>
              <a:t>26/04/2026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CEABAD-3E15-8133-DE53-9AA87AD4E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18F549-37C0-BB61-A1FE-CDA844C60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3FFAD-C263-492C-AD2F-77F3F906D6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159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B51EC-F831-D514-AEFE-750A661AF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6A4459-38A6-7502-E069-2280C15BE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A7C4FE-9B87-E346-47F4-3096B8518B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5F5843-3F99-55FE-786C-42D3CD2FE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1ACE-7B12-4325-A922-9E067472B817}" type="datetimeFigureOut">
              <a:rPr lang="en-GB" smtClean="0"/>
              <a:t>26/04/2026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D4C8A0-30A1-B8B9-6F19-664A96ABF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CECB9F-983B-60B9-D147-45B728680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3FFAD-C263-492C-AD2F-77F3F906D6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823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719B4-B304-4191-9424-8A7A1C404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21A769-2021-37AE-BE84-A42DDE33BA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1DA13D-2AAB-3D8A-ADC0-872F7D427C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10F74B-2574-8F26-0FEF-4345726FE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1ACE-7B12-4325-A922-9E067472B817}" type="datetimeFigureOut">
              <a:rPr lang="en-GB" smtClean="0"/>
              <a:t>26/04/2026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8B40F5-524B-FAD6-B97D-61CA29E0A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9B9E86-7CCA-39AD-B0BB-3BD941DAE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3FFAD-C263-492C-AD2F-77F3F906D6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132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D197A7-382E-D631-F793-CE0C4459E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E8C05D-CE4A-6975-97DB-607038FB93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1421E-9F68-01BC-4D3B-5D3D8EE5B2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E01ACE-7B12-4325-A922-9E067472B817}" type="datetimeFigureOut">
              <a:rPr lang="en-GB" smtClean="0"/>
              <a:t>26/04/2026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C44129-1BD8-8ECA-2D0C-6AD8899505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F49698-C478-078D-4608-7429694655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83FFAD-C263-492C-AD2F-77F3F906D6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5998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mmanuel Church Handsworth">
            <a:extLst>
              <a:ext uri="{FF2B5EF4-FFF2-40B4-BE49-F238E27FC236}">
                <a16:creationId xmlns:a16="http://schemas.microsoft.com/office/drawing/2014/main" id="{8CA6655C-CC30-44EF-B1DD-EC07CE3CD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612" y="115804"/>
            <a:ext cx="3438775" cy="69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7A2A4F-90F0-F3E0-60B5-8AF43E5A30FB}"/>
              </a:ext>
            </a:extLst>
          </p:cNvPr>
          <p:cNvSpPr txBox="1"/>
          <p:nvPr/>
        </p:nvSpPr>
        <p:spPr>
          <a:xfrm>
            <a:off x="0" y="2413337"/>
            <a:ext cx="1219199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/>
              <a:t>Bible Reading </a:t>
            </a:r>
          </a:p>
          <a:p>
            <a:pPr algn="ctr"/>
            <a:r>
              <a:rPr lang="en-GB" sz="6000" dirty="0"/>
              <a:t>2 Kings (</a:t>
            </a:r>
            <a:r>
              <a:rPr lang="pa-IN" sz="5400" dirty="0"/>
              <a:t>ਰਾਜੇ</a:t>
            </a:r>
            <a:r>
              <a:rPr lang="en-GB" sz="5400" dirty="0"/>
              <a:t>) </a:t>
            </a:r>
            <a:r>
              <a:rPr lang="en-GB" sz="6000" dirty="0"/>
              <a:t>4:8-26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3485887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179D8-15FB-5134-593F-F2FFFC16B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DF390-0ED9-6EEA-1732-F86764FFFD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9D14C-5676-F13B-8230-CD1A1C1C6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292" y="0"/>
            <a:ext cx="89514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653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C211B6-380C-3D21-D0B2-3D595B95B5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mmanuel Church Handsworth">
            <a:extLst>
              <a:ext uri="{FF2B5EF4-FFF2-40B4-BE49-F238E27FC236}">
                <a16:creationId xmlns:a16="http://schemas.microsoft.com/office/drawing/2014/main" id="{66629404-A53A-917D-6AAD-CAB0C549D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098" y="132340"/>
            <a:ext cx="3237803" cy="65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A013CA-1E3A-311E-56FB-BFDFD014C592}"/>
              </a:ext>
            </a:extLst>
          </p:cNvPr>
          <p:cNvSpPr txBox="1"/>
          <p:nvPr/>
        </p:nvSpPr>
        <p:spPr>
          <a:xfrm>
            <a:off x="3048886" y="3244334"/>
            <a:ext cx="8745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C8CBE4-1EEE-2C81-80A7-9D19D618D384}"/>
              </a:ext>
            </a:extLst>
          </p:cNvPr>
          <p:cNvSpPr txBox="1"/>
          <p:nvPr/>
        </p:nvSpPr>
        <p:spPr>
          <a:xfrm>
            <a:off x="102357" y="751388"/>
            <a:ext cx="11987284" cy="5833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3600" b="1" u="sng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(2) Why was the Shunamite a great woman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4350" lvl="0" indent="-514350">
              <a:lnSpc>
                <a:spcPct val="107000"/>
              </a:lnSpc>
              <a:buAutoNum type="arabicParenBoth"/>
            </a:pPr>
            <a:r>
              <a:rPr lang="en-GB" sz="3600" kern="12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	She was great because she was hospitable</a:t>
            </a:r>
          </a:p>
          <a:p>
            <a:pPr marL="514350" lvl="0" indent="-514350">
              <a:lnSpc>
                <a:spcPct val="107000"/>
              </a:lnSpc>
              <a:buAutoNum type="arabicParenBoth"/>
            </a:pPr>
            <a:endParaRPr lang="en-GB" sz="1600" kern="1200" dirty="0">
              <a:solidFill>
                <a:srgbClr val="0000FF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lvl="0" indent="-457200">
              <a:lnSpc>
                <a:spcPct val="107000"/>
              </a:lnSpc>
              <a:buAutoNum type="arabicParenBoth"/>
            </a:pPr>
            <a:r>
              <a:rPr lang="en-GB" sz="3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	She was great because she was respectful and submissive 	as a wife</a:t>
            </a:r>
          </a:p>
          <a:p>
            <a:pPr lvl="1">
              <a:lnSpc>
                <a:spcPct val="107000"/>
              </a:lnSpc>
            </a:pPr>
            <a:r>
              <a:rPr lang="en-GB" sz="3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(for men, Elisha is called a “holy man” (4:9) </a:t>
            </a:r>
          </a:p>
          <a:p>
            <a:pPr lvl="1">
              <a:lnSpc>
                <a:spcPct val="107000"/>
              </a:lnSpc>
            </a:pPr>
            <a:endParaRPr lang="en-GB" sz="1200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07000"/>
              </a:lnSpc>
              <a:buAutoNum type="arabicParenBoth" startAt="3"/>
            </a:pPr>
            <a:r>
              <a:rPr lang="en-GB" sz="3600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She was great because she was a contented woman</a:t>
            </a:r>
          </a:p>
          <a:p>
            <a:pPr>
              <a:lnSpc>
                <a:spcPct val="107000"/>
              </a:lnSpc>
            </a:pPr>
            <a:r>
              <a:rPr lang="en-GB" sz="2800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GB" sz="1000" dirty="0">
              <a:solidFill>
                <a:srgbClr val="0000FF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GB" sz="3600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(4)  	She was great because she trusted God in a trial and could 	say “it is well with my soul”</a:t>
            </a:r>
          </a:p>
        </p:txBody>
      </p:sp>
    </p:spTree>
    <p:extLst>
      <p:ext uri="{BB962C8B-B14F-4D97-AF65-F5344CB8AC3E}">
        <p14:creationId xmlns:p14="http://schemas.microsoft.com/office/powerpoint/2010/main" val="355718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5537B-9329-E459-28AD-085338592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66672-6067-BD59-1157-86607EE1CD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825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8A68B-42B3-01B5-0FF8-6353E8706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DC83CB-2597-D12A-D6D7-B40CDDE2C9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7650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700564-E465-0F82-972B-48C565C062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mmanuel Church Handsworth">
            <a:extLst>
              <a:ext uri="{FF2B5EF4-FFF2-40B4-BE49-F238E27FC236}">
                <a16:creationId xmlns:a16="http://schemas.microsoft.com/office/drawing/2014/main" id="{3F7E87A6-3121-4FFC-58F5-FEB096B05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729" y="86720"/>
            <a:ext cx="2624541" cy="529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93BCAA-B191-7736-A124-2CA6EB033457}"/>
              </a:ext>
            </a:extLst>
          </p:cNvPr>
          <p:cNvSpPr txBox="1"/>
          <p:nvPr/>
        </p:nvSpPr>
        <p:spPr>
          <a:xfrm>
            <a:off x="3048886" y="3244334"/>
            <a:ext cx="8745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2C6E35-EFBE-0C6B-9F41-1859960AF06C}"/>
              </a:ext>
            </a:extLst>
          </p:cNvPr>
          <p:cNvSpPr txBox="1"/>
          <p:nvPr/>
        </p:nvSpPr>
        <p:spPr>
          <a:xfrm>
            <a:off x="204716" y="552415"/>
            <a:ext cx="11987284" cy="68384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600" b="1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(1) Contrast and similarity between the Shunamite (4:8-37) and the woman in passage before her (4:1-7)</a:t>
            </a:r>
          </a:p>
          <a:p>
            <a:pPr lvl="0">
              <a:spcAft>
                <a:spcPts val="800"/>
              </a:spcAft>
              <a:tabLst>
                <a:tab pos="457200" algn="l"/>
              </a:tabLst>
            </a:pPr>
            <a:r>
              <a:rPr lang="en-GB" sz="3200" b="1" u="sng" kern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Contrasts</a:t>
            </a:r>
          </a:p>
          <a:p>
            <a:pPr marL="342900" lvl="0" indent="-342900"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8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GB" sz="28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first woman </a:t>
            </a:r>
            <a:r>
              <a:rPr lang="en-GB" sz="28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had 2 sons (4:1) the </a:t>
            </a:r>
            <a:r>
              <a:rPr lang="en-GB" sz="28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Shunamite</a:t>
            </a:r>
            <a:r>
              <a:rPr lang="en-GB" sz="28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had no children (4:14)</a:t>
            </a:r>
          </a:p>
          <a:p>
            <a:pPr marL="342900" lvl="0" indent="-342900"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8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GB" sz="28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first woman </a:t>
            </a:r>
            <a:r>
              <a:rPr lang="en-GB" sz="28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was a poor widow (4:1) the </a:t>
            </a:r>
            <a:r>
              <a:rPr lang="en-GB" sz="28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Shunamite</a:t>
            </a:r>
            <a:r>
              <a:rPr lang="en-GB" sz="28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was a notable (wealthy) woman (4:8)</a:t>
            </a:r>
          </a:p>
          <a:p>
            <a:pPr marL="342900" lvl="0" indent="-342900"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8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GB" sz="28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first woman </a:t>
            </a:r>
            <a:r>
              <a:rPr lang="en-GB" sz="28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identity is not given (4:1), we know the </a:t>
            </a:r>
            <a:r>
              <a:rPr lang="en-GB" sz="28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Shunamite </a:t>
            </a:r>
            <a:r>
              <a:rPr lang="en-GB" sz="28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lived in Shunem (4:8)</a:t>
            </a:r>
          </a:p>
          <a:p>
            <a:pPr marL="342900" lvl="0" indent="-342900"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8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GB" sz="28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first woman </a:t>
            </a:r>
            <a:r>
              <a:rPr lang="en-GB" sz="28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cries to Elisha to provide for her need (4:1), the </a:t>
            </a:r>
            <a:r>
              <a:rPr lang="en-GB" sz="28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Shunamite</a:t>
            </a:r>
            <a:r>
              <a:rPr lang="en-GB" sz="28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does not ask for anything but provides for his need (4:8-9)</a:t>
            </a:r>
          </a:p>
          <a:p>
            <a:pPr lvl="0">
              <a:spcAft>
                <a:spcPts val="800"/>
              </a:spcAft>
              <a:tabLst>
                <a:tab pos="457200" algn="l"/>
              </a:tabLst>
            </a:pPr>
            <a:r>
              <a:rPr lang="en-GB" sz="3200" b="1" u="sng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Similarity</a:t>
            </a:r>
            <a:r>
              <a:rPr lang="en-GB" sz="2800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lvl="0">
              <a:spcAft>
                <a:spcPts val="800"/>
              </a:spcAft>
              <a:tabLst>
                <a:tab pos="457200" algn="l"/>
              </a:tabLst>
            </a:pPr>
            <a:r>
              <a:rPr lang="en-GB" sz="28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They both had a need that could only be met by God </a:t>
            </a:r>
          </a:p>
          <a:p>
            <a:pPr marL="342900" lvl="0" indent="-342900"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8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3AB98C7-3548-D6F8-F52C-4D0894A850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4480" r="2" b="8186"/>
          <a:stretch>
            <a:fillRect/>
          </a:stretch>
        </p:blipFill>
        <p:spPr>
          <a:xfrm>
            <a:off x="3882570" y="10"/>
            <a:ext cx="8309429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3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131923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201F61-5D25-131D-2BE0-E642AA9503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mmanuel Church Handsworth">
            <a:extLst>
              <a:ext uri="{FF2B5EF4-FFF2-40B4-BE49-F238E27FC236}">
                <a16:creationId xmlns:a16="http://schemas.microsoft.com/office/drawing/2014/main" id="{D6864657-40E0-B788-DBAA-5C719BB3F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098" y="132340"/>
            <a:ext cx="3237803" cy="65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A50295-3096-824F-CDBA-BCF96734FC85}"/>
              </a:ext>
            </a:extLst>
          </p:cNvPr>
          <p:cNvSpPr txBox="1"/>
          <p:nvPr/>
        </p:nvSpPr>
        <p:spPr>
          <a:xfrm>
            <a:off x="3048886" y="3244334"/>
            <a:ext cx="8745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3EDD89-191B-798A-C067-59FCABA5C74F}"/>
              </a:ext>
            </a:extLst>
          </p:cNvPr>
          <p:cNvSpPr txBox="1"/>
          <p:nvPr/>
        </p:nvSpPr>
        <p:spPr>
          <a:xfrm>
            <a:off x="102357" y="751388"/>
            <a:ext cx="11987284" cy="16322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3600" b="1" u="sng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(2) Why was the Shunamite a great woman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4350" lvl="0" indent="-514350">
              <a:lnSpc>
                <a:spcPct val="107000"/>
              </a:lnSpc>
              <a:buAutoNum type="arabicParenBoth"/>
            </a:pPr>
            <a:r>
              <a:rPr lang="en-GB" sz="3600" kern="12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	She was great because she was hospitable</a:t>
            </a:r>
          </a:p>
          <a:p>
            <a:pPr marL="514350" lvl="0" indent="-514350">
              <a:lnSpc>
                <a:spcPct val="107000"/>
              </a:lnSpc>
              <a:buAutoNum type="arabicParenBoth"/>
            </a:pPr>
            <a:endParaRPr lang="en-GB" sz="1600" kern="1200" dirty="0">
              <a:solidFill>
                <a:srgbClr val="0000FF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36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1A4F6-3F18-4495-39A9-741AAAA8B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7D7D3-7197-DDCD-F94F-DE97AC344A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D201D2-71C4-7BC4-2137-0F9488FDF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7765"/>
            <a:ext cx="12192000" cy="618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356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3B807-BE8E-DE7E-19F3-3C9992292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0E0F5-CAB2-9907-D9CB-EA7EB331DB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E9D1DF-2AFE-752A-23AD-A0703A2159E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8340" t="26621" r="22703"/>
          <a:stretch>
            <a:fillRect/>
          </a:stretch>
        </p:blipFill>
        <p:spPr>
          <a:xfrm>
            <a:off x="2733675" y="0"/>
            <a:ext cx="55945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092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119619-DD88-5E77-6F5E-5CAB53A817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mmanuel Church Handsworth">
            <a:extLst>
              <a:ext uri="{FF2B5EF4-FFF2-40B4-BE49-F238E27FC236}">
                <a16:creationId xmlns:a16="http://schemas.microsoft.com/office/drawing/2014/main" id="{B01C0F20-1FCF-E4A2-26A5-DEDF1B95A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098" y="132340"/>
            <a:ext cx="3237803" cy="65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493C07-770D-EBE0-E2FC-920D195E0D9B}"/>
              </a:ext>
            </a:extLst>
          </p:cNvPr>
          <p:cNvSpPr txBox="1"/>
          <p:nvPr/>
        </p:nvSpPr>
        <p:spPr>
          <a:xfrm>
            <a:off x="3048886" y="3244334"/>
            <a:ext cx="8745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368810-D1AF-FBCC-6C85-5EB819E1743A}"/>
              </a:ext>
            </a:extLst>
          </p:cNvPr>
          <p:cNvSpPr txBox="1"/>
          <p:nvPr/>
        </p:nvSpPr>
        <p:spPr>
          <a:xfrm>
            <a:off x="102357" y="751388"/>
            <a:ext cx="11987284" cy="33960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3600" b="1" u="sng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(2) Why was the Shunamite a great woman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4350" lvl="0" indent="-514350">
              <a:lnSpc>
                <a:spcPct val="107000"/>
              </a:lnSpc>
              <a:buAutoNum type="arabicParenBoth"/>
            </a:pPr>
            <a:r>
              <a:rPr lang="en-GB" sz="3600" kern="12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	She was great because she was hospitable</a:t>
            </a:r>
          </a:p>
          <a:p>
            <a:pPr marL="514350" lvl="0" indent="-514350">
              <a:lnSpc>
                <a:spcPct val="107000"/>
              </a:lnSpc>
              <a:buAutoNum type="arabicParenBoth"/>
            </a:pPr>
            <a:endParaRPr lang="en-GB" sz="1600" kern="1200" dirty="0">
              <a:solidFill>
                <a:srgbClr val="0000FF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lvl="0" indent="-457200">
              <a:lnSpc>
                <a:spcPct val="107000"/>
              </a:lnSpc>
              <a:buAutoNum type="arabicParenBoth"/>
            </a:pPr>
            <a:r>
              <a:rPr lang="en-GB" sz="3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	She was great because she was respectful and submissive 	as a wife</a:t>
            </a:r>
          </a:p>
          <a:p>
            <a:pPr lvl="1">
              <a:lnSpc>
                <a:spcPct val="107000"/>
              </a:lnSpc>
            </a:pPr>
            <a:endParaRPr lang="en-GB" sz="3600" dirty="0">
              <a:solidFill>
                <a:srgbClr val="0000FF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19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B7DA5-E17E-826A-D03B-37BE868AE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223177-7E06-9CCB-7DA8-CB96D51B91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072607-CE63-A839-36F5-7C0067A0E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5" y="0"/>
            <a:ext cx="51816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F86D9B-ED69-7055-8319-DBAB0A6932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1439" y="0"/>
            <a:ext cx="38223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978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BBF0DB-2B0C-42DC-0552-CD29417789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mmanuel Church Handsworth">
            <a:extLst>
              <a:ext uri="{FF2B5EF4-FFF2-40B4-BE49-F238E27FC236}">
                <a16:creationId xmlns:a16="http://schemas.microsoft.com/office/drawing/2014/main" id="{B136F3AE-7593-93F8-17EB-25909B8E9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098" y="132340"/>
            <a:ext cx="3237803" cy="65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5B0D74-CB7F-63B9-3AB8-FE3F40C0F3CA}"/>
              </a:ext>
            </a:extLst>
          </p:cNvPr>
          <p:cNvSpPr txBox="1"/>
          <p:nvPr/>
        </p:nvSpPr>
        <p:spPr>
          <a:xfrm>
            <a:off x="3048886" y="3244334"/>
            <a:ext cx="8745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259F73-02F8-5CE4-07B8-EA4AC88EAF87}"/>
              </a:ext>
            </a:extLst>
          </p:cNvPr>
          <p:cNvSpPr txBox="1"/>
          <p:nvPr/>
        </p:nvSpPr>
        <p:spPr>
          <a:xfrm>
            <a:off x="102357" y="751388"/>
            <a:ext cx="11987284" cy="3611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3600" b="1" u="sng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(2) Why was the Shunamite a great woman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4350" lvl="0" indent="-514350">
              <a:lnSpc>
                <a:spcPct val="107000"/>
              </a:lnSpc>
              <a:buAutoNum type="arabicParenBoth"/>
            </a:pPr>
            <a:r>
              <a:rPr lang="en-GB" sz="3600" kern="12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	She was great because she was hospitable</a:t>
            </a:r>
          </a:p>
          <a:p>
            <a:pPr marL="514350" lvl="0" indent="-514350">
              <a:lnSpc>
                <a:spcPct val="107000"/>
              </a:lnSpc>
              <a:buAutoNum type="arabicParenBoth"/>
            </a:pPr>
            <a:endParaRPr lang="en-GB" sz="1600" kern="1200" dirty="0">
              <a:solidFill>
                <a:srgbClr val="0000FF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lvl="0" indent="-457200">
              <a:lnSpc>
                <a:spcPct val="107000"/>
              </a:lnSpc>
              <a:buAutoNum type="arabicParenBoth"/>
            </a:pPr>
            <a:r>
              <a:rPr lang="en-GB" sz="3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	She was great because she was respectful and submissive 	as a wife</a:t>
            </a:r>
          </a:p>
          <a:p>
            <a:pPr lvl="1">
              <a:lnSpc>
                <a:spcPct val="107000"/>
              </a:lnSpc>
            </a:pPr>
            <a:r>
              <a:rPr lang="en-GB" sz="3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(for men, Elisha is called a “holy man” (4:9) </a:t>
            </a:r>
          </a:p>
          <a:p>
            <a:pPr lvl="1">
              <a:lnSpc>
                <a:spcPct val="107000"/>
              </a:lnSpc>
            </a:pPr>
            <a:endParaRPr lang="en-GB" sz="1200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98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1525</TotalTime>
  <Words>322</Words>
  <Application>Microsoft Office PowerPoint</Application>
  <PresentationFormat>Widescreen</PresentationFormat>
  <Paragraphs>30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Aptos</vt:lpstr>
      <vt:lpstr>Aptos Display</vt:lpstr>
      <vt:lpstr>Arial</vt:lpstr>
      <vt:lpstr>Calibri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Juge Ram</dc:creator>
  <cp:lastModifiedBy>Juge Ram</cp:lastModifiedBy>
  <cp:revision>28</cp:revision>
  <dcterms:created xsi:type="dcterms:W3CDTF">2026-03-07T11:36:35Z</dcterms:created>
  <dcterms:modified xsi:type="dcterms:W3CDTF">2026-04-26T08:08:18Z</dcterms:modified>
</cp:coreProperties>
</file>