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3" r:id="rId3"/>
    <p:sldId id="292" r:id="rId4"/>
    <p:sldId id="267" r:id="rId5"/>
    <p:sldId id="268" r:id="rId6"/>
    <p:sldId id="272" r:id="rId7"/>
    <p:sldId id="269" r:id="rId8"/>
    <p:sldId id="273" r:id="rId9"/>
    <p:sldId id="270" r:id="rId10"/>
    <p:sldId id="274" r:id="rId11"/>
    <p:sldId id="275" r:id="rId12"/>
    <p:sldId id="278" r:id="rId13"/>
    <p:sldId id="276" r:id="rId14"/>
    <p:sldId id="291" r:id="rId15"/>
    <p:sldId id="277" r:id="rId16"/>
    <p:sldId id="280" r:id="rId17"/>
    <p:sldId id="281" r:id="rId18"/>
    <p:sldId id="282" r:id="rId19"/>
    <p:sldId id="294" r:id="rId20"/>
    <p:sldId id="283" r:id="rId21"/>
    <p:sldId id="289" r:id="rId22"/>
    <p:sldId id="290" r:id="rId23"/>
    <p:sldId id="285" r:id="rId24"/>
    <p:sldId id="286" r:id="rId25"/>
    <p:sldId id="284" r:id="rId26"/>
    <p:sldId id="287" r:id="rId27"/>
    <p:sldId id="2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65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36EE7-9F23-4A8F-B418-BE042D2F5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B607C-094D-409B-8FC0-AECF5EA7F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D3E42-C648-4D17-A002-E766D5B9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530-5DBA-4C19-B620-CBAA60504DB6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54477-AAC9-4D9C-99A6-2F7F10DD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ACCE6-E0B9-4EBB-BDAB-98700F23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20DE-A41D-407C-8956-5FCAD2B8E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4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AE04C-33F7-42F3-914D-EB467BD9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5910A-9265-4BB1-9640-C6BCF9C73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C6B92-1A89-47C2-9974-D8C3D975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530-5DBA-4C19-B620-CBAA60504DB6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62D26-7AD8-4531-85EA-26FF4377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EA9AC-702E-4246-B339-D2A9E6FB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20DE-A41D-407C-8956-5FCAD2B8E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E2EF83-A0AE-43EE-BD17-21251FAE23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3261A-10BF-48FC-A691-A8F802EB1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F5754-4EB7-4DE1-B2F7-3D0E7C82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530-5DBA-4C19-B620-CBAA60504DB6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E06A9-7190-440D-ADF5-3FA26963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01FA3-79A0-44C9-8B43-4A9EE3E2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20DE-A41D-407C-8956-5FCAD2B8E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72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EAB9-8145-48F2-ABED-29DA2A8D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92B1E-F087-4EA7-B78F-1267A50AB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FC86E-F424-4804-BDE6-EA6E57441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530-5DBA-4C19-B620-CBAA60504DB6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E3EA6-45BA-48CC-BA9B-4A6A225D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2883D-2105-45DD-ACAF-200743AE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20DE-A41D-407C-8956-5FCAD2B8E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7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7C2CA-FA01-4830-8EB6-C6031B4AE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245E5-286C-4F0D-B673-FE829B5E4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333C8-FECB-499E-9697-968C0BD0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530-5DBA-4C19-B620-CBAA60504DB6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9721-859D-4CB4-B3D1-9C3AA2AA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CD748-24BC-4BEC-85DF-E9431662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20DE-A41D-407C-8956-5FCAD2B8E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07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8C593-3A96-4124-B76B-8FF7BDE2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DB081-1FCD-420D-82B4-566A2AFF7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0EDC5-2CB0-456A-8014-F7884C63D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8E1EA-17C2-4E60-99BA-6DCF6771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530-5DBA-4C19-B620-CBAA60504DB6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6D734-0BE5-4DE3-91AD-E89281F5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32E09-0395-43DE-B016-3E59954E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20DE-A41D-407C-8956-5FCAD2B8E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1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C3E8-FF64-43FD-9E3B-CD8CA79A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00525-EAC1-45EB-8649-902EEEB8D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7D2B1-98A0-4DFB-BAC4-785986021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AFA93F-BBF4-46F5-BB55-551E9FD47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A36C3-634B-489C-ACBC-DE2CFC393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19FF9A-0B57-4DF4-B82E-AB7D331F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530-5DBA-4C19-B620-CBAA60504DB6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639C-331D-4903-918C-E7C54C92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9A4855-3388-4E36-A21B-02640ED0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20DE-A41D-407C-8956-5FCAD2B8E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50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1867D-AEDE-4D30-9216-E5F74D71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D26285-E4E0-4689-8C00-6171C98C2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530-5DBA-4C19-B620-CBAA60504DB6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B2825-6F0E-4F95-9F7D-C610949B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7398-62B7-406A-9940-B45AD0D0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20DE-A41D-407C-8956-5FCAD2B8E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04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72ED8-4733-4722-8A25-ADF1BEFE5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530-5DBA-4C19-B620-CBAA60504DB6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D850BB-32F7-48BA-9F85-36BD1BFE0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B324C-DE82-4130-A567-C6F434FBE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20DE-A41D-407C-8956-5FCAD2B8E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80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8321-811B-4A6F-9B16-6E59974BB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B372-9AF0-4513-AD88-8A76B7420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D2F2C-2F90-45C5-899C-51B346A7B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83460-8D94-4174-9063-10B1CF729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530-5DBA-4C19-B620-CBAA60504DB6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FA5DA-633E-4896-9BE0-6294744B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F8E05-3D9E-4808-87BA-088A43C3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20DE-A41D-407C-8956-5FCAD2B8E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00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05B2-6A28-49B3-8A6E-ABA4B153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A6A1AD-A442-474C-A6E0-A24FA67B1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6823E-D984-4D39-870C-D772CDB93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21ADB-E318-4041-9258-CCC793B7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530-5DBA-4C19-B620-CBAA60504DB6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68456-98A2-4ABE-B0E5-ED59A5AF9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D6408-9458-4C27-B171-64E9A5DE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20DE-A41D-407C-8956-5FCAD2B8E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10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86D2E-98B8-4F7C-B124-EAE2B248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64EBE-7C9A-497D-BB4D-74A1968B8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CF7D5-9371-403D-B057-4198AF6F1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72530-5DBA-4C19-B620-CBAA60504DB6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A3ECA-8166-40D3-A360-A45973476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F7AFC-3BE5-4D68-A7C9-906F0D79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20DE-A41D-407C-8956-5FCAD2B8E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65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1F94843D-A8F4-4AC1-865D-233D6F4B3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10" y="166928"/>
            <a:ext cx="2997360" cy="6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5ECFFE-F256-3299-71B2-A70D94739B10}"/>
              </a:ext>
            </a:extLst>
          </p:cNvPr>
          <p:cNvSpPr txBox="1"/>
          <p:nvPr/>
        </p:nvSpPr>
        <p:spPr>
          <a:xfrm>
            <a:off x="2500676" y="2442223"/>
            <a:ext cx="764093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/>
              <a:t>Bible Reading</a:t>
            </a:r>
          </a:p>
          <a:p>
            <a:pPr algn="ctr"/>
            <a:r>
              <a:rPr lang="en-GB" sz="4000" dirty="0"/>
              <a:t>(Exodus 31:1-11 &amp; Hebrews 9:1-10)</a:t>
            </a:r>
          </a:p>
        </p:txBody>
      </p:sp>
    </p:spTree>
    <p:extLst>
      <p:ext uri="{BB962C8B-B14F-4D97-AF65-F5344CB8AC3E}">
        <p14:creationId xmlns:p14="http://schemas.microsoft.com/office/powerpoint/2010/main" val="469272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FAC39-AC6B-D160-55D9-9F4FCCE93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85A8206B-3A8B-58AA-6F59-FCA83019F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10" y="166928"/>
            <a:ext cx="2997360" cy="6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rtrait Of Jesus In The Tabernacle I">
            <a:extLst>
              <a:ext uri="{FF2B5EF4-FFF2-40B4-BE49-F238E27FC236}">
                <a16:creationId xmlns:a16="http://schemas.microsoft.com/office/drawing/2014/main" id="{7CA5EB7B-62EE-884E-FFF7-2418A96C6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9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CEDD45-89C2-534A-E119-B9FE61C24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5" y="150939"/>
            <a:ext cx="11220181" cy="657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4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pril 2020 – Page 3 – Reading the Bible in a Year-2020">
            <a:extLst>
              <a:ext uri="{FF2B5EF4-FFF2-40B4-BE49-F238E27FC236}">
                <a16:creationId xmlns:a16="http://schemas.microsoft.com/office/drawing/2014/main" id="{7DD30850-5DA2-12B1-6A2F-3F80AB8DF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7"/>
          <a:stretch>
            <a:fillRect/>
          </a:stretch>
        </p:blipFill>
        <p:spPr bwMode="auto">
          <a:xfrm>
            <a:off x="2814647" y="1824051"/>
            <a:ext cx="6562706" cy="490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5FE9DE-CDE9-95E4-FD7D-0E2149208B02}"/>
              </a:ext>
            </a:extLst>
          </p:cNvPr>
          <p:cNvSpPr txBox="1"/>
          <p:nvPr/>
        </p:nvSpPr>
        <p:spPr>
          <a:xfrm>
            <a:off x="3625244" y="129372"/>
            <a:ext cx="46778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4. The Holy place </a:t>
            </a:r>
          </a:p>
          <a:p>
            <a:pPr algn="ctr"/>
            <a:r>
              <a:rPr lang="en-GB" sz="4000" dirty="0"/>
              <a:t>Exodus 26:33</a:t>
            </a:r>
          </a:p>
        </p:txBody>
      </p:sp>
    </p:spTree>
    <p:extLst>
      <p:ext uri="{BB962C8B-B14F-4D97-AF65-F5344CB8AC3E}">
        <p14:creationId xmlns:p14="http://schemas.microsoft.com/office/powerpoint/2010/main" val="251760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929C1-E3A3-14B2-904A-6BC8E389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0C6D5-43DA-2A8C-6AC5-1AC414204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 descr="Sanctuary (Tabernacle) - Church of God Knowledge Encyclopedia">
            <a:extLst>
              <a:ext uri="{FF2B5EF4-FFF2-40B4-BE49-F238E27FC236}">
                <a16:creationId xmlns:a16="http://schemas.microsoft.com/office/drawing/2014/main" id="{11210760-38AD-BE46-6BED-96AA67D53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29" y="681037"/>
            <a:ext cx="11939171" cy="468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03A875-0DE8-8292-045D-DE2316F52217}"/>
              </a:ext>
            </a:extLst>
          </p:cNvPr>
          <p:cNvSpPr txBox="1"/>
          <p:nvPr/>
        </p:nvSpPr>
        <p:spPr>
          <a:xfrm>
            <a:off x="838200" y="5011271"/>
            <a:ext cx="37675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The Table of Showbread</a:t>
            </a:r>
          </a:p>
          <a:p>
            <a:pPr algn="ctr"/>
            <a:r>
              <a:rPr lang="en-GB" sz="2800" dirty="0"/>
              <a:t>Exodus 25:23-30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B6B10-BA1F-CFD8-40B8-F244787FF3A8}"/>
              </a:ext>
            </a:extLst>
          </p:cNvPr>
          <p:cNvSpPr txBox="1"/>
          <p:nvPr/>
        </p:nvSpPr>
        <p:spPr>
          <a:xfrm>
            <a:off x="5589493" y="4183251"/>
            <a:ext cx="26805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The Lampstand</a:t>
            </a:r>
          </a:p>
          <a:p>
            <a:pPr algn="ctr"/>
            <a:r>
              <a:rPr lang="en-GB" sz="2800" dirty="0"/>
              <a:t>Exodus 25:31-40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D66DE6-5B79-7212-7E12-EA5027793CDF}"/>
              </a:ext>
            </a:extLst>
          </p:cNvPr>
          <p:cNvSpPr txBox="1"/>
          <p:nvPr/>
        </p:nvSpPr>
        <p:spPr>
          <a:xfrm>
            <a:off x="7902388" y="5186232"/>
            <a:ext cx="42043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The golden altar of incense</a:t>
            </a:r>
          </a:p>
          <a:p>
            <a:pPr algn="ctr"/>
            <a:r>
              <a:rPr lang="en-GB" sz="2800" dirty="0"/>
              <a:t>Exodus 30:1-10 </a:t>
            </a:r>
          </a:p>
        </p:txBody>
      </p:sp>
    </p:spTree>
    <p:extLst>
      <p:ext uri="{BB962C8B-B14F-4D97-AF65-F5344CB8AC3E}">
        <p14:creationId xmlns:p14="http://schemas.microsoft.com/office/powerpoint/2010/main" val="2867939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197E9-7FD1-8C00-6466-A3150661F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79641BD3-A485-A365-FDD3-919233A8D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10" y="166928"/>
            <a:ext cx="2997360" cy="6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rtrait Of Jesus In The Tabernacle I">
            <a:extLst>
              <a:ext uri="{FF2B5EF4-FFF2-40B4-BE49-F238E27FC236}">
                <a16:creationId xmlns:a16="http://schemas.microsoft.com/office/drawing/2014/main" id="{3378D042-CEEE-B067-1D19-80672E134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05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e Veil | Truths From the Tabernacle">
            <a:extLst>
              <a:ext uri="{FF2B5EF4-FFF2-40B4-BE49-F238E27FC236}">
                <a16:creationId xmlns:a16="http://schemas.microsoft.com/office/drawing/2014/main" id="{405B80D7-0155-496E-C419-2FECFA505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3" y="804255"/>
            <a:ext cx="6029479" cy="40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he Veil Entrance to the Holy of Holies ...">
            <a:extLst>
              <a:ext uri="{FF2B5EF4-FFF2-40B4-BE49-F238E27FC236}">
                <a16:creationId xmlns:a16="http://schemas.microsoft.com/office/drawing/2014/main" id="{6AE96590-46C2-D53A-84A3-1181499587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33" y="2527363"/>
            <a:ext cx="6146544" cy="39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Lesson 7…A High Priest Forever!">
            <a:extLst>
              <a:ext uri="{FF2B5EF4-FFF2-40B4-BE49-F238E27FC236}">
                <a16:creationId xmlns:a16="http://schemas.microsoft.com/office/drawing/2014/main" id="{A9A1DD3E-8BA3-58B3-8B87-5352AA9F5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0" y="1777288"/>
            <a:ext cx="4832862" cy="494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CAE45-209A-82B6-A1A2-24DDA04BD552}"/>
              </a:ext>
            </a:extLst>
          </p:cNvPr>
          <p:cNvSpPr txBox="1"/>
          <p:nvPr/>
        </p:nvSpPr>
        <p:spPr>
          <a:xfrm>
            <a:off x="8032376" y="8042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AF4617-33D1-9A07-BB9A-FFFF6BA6C174}"/>
              </a:ext>
            </a:extLst>
          </p:cNvPr>
          <p:cNvSpPr txBox="1"/>
          <p:nvPr/>
        </p:nvSpPr>
        <p:spPr>
          <a:xfrm>
            <a:off x="5378958" y="219480"/>
            <a:ext cx="706374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5. The Veil </a:t>
            </a:r>
          </a:p>
          <a:p>
            <a:pPr algn="ctr"/>
            <a:r>
              <a:rPr lang="en-GB" sz="3600" dirty="0"/>
              <a:t>Exodus 26:31–33</a:t>
            </a:r>
          </a:p>
          <a:p>
            <a:pPr algn="ctr"/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30373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A5D0EA-70F9-36B6-BAA4-81A80F524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473" y="391605"/>
            <a:ext cx="8310282" cy="6241945"/>
          </a:xfrm>
          <a:prstGeom prst="rect">
            <a:avLst/>
          </a:prstGeom>
        </p:spPr>
      </p:pic>
      <p:pic>
        <p:nvPicPr>
          <p:cNvPr id="11266" name="Picture 2" descr="holy of holies | Grace and Truth">
            <a:extLst>
              <a:ext uri="{FF2B5EF4-FFF2-40B4-BE49-F238E27FC236}">
                <a16:creationId xmlns:a16="http://schemas.microsoft.com/office/drawing/2014/main" id="{8099ACD8-8FCA-3F7E-1EB1-AA4673336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07" y="3429001"/>
            <a:ext cx="5436822" cy="285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D3956D-9D3E-CEF5-2CFE-88D955E53F64}"/>
              </a:ext>
            </a:extLst>
          </p:cNvPr>
          <p:cNvSpPr txBox="1"/>
          <p:nvPr/>
        </p:nvSpPr>
        <p:spPr>
          <a:xfrm>
            <a:off x="521208" y="391605"/>
            <a:ext cx="52254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6. The Holy of Holies </a:t>
            </a:r>
          </a:p>
          <a:p>
            <a:r>
              <a:rPr lang="en-GB" sz="4000" b="1" dirty="0"/>
              <a:t>The ark of the covenant</a:t>
            </a:r>
          </a:p>
          <a:p>
            <a:pPr algn="ctr"/>
            <a:r>
              <a:rPr lang="en-GB" sz="4000" b="1" dirty="0"/>
              <a:t> </a:t>
            </a:r>
            <a:r>
              <a:rPr lang="en-GB" sz="4000" dirty="0"/>
              <a:t>Exodus 25:10–22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95283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ABEE-2C53-76BE-7E10-13DD6171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0563-B50B-1C7C-6897-3F4176E3A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HOLY OF HOLIES — THE LIGHT OF YAHWEHShua">
            <a:extLst>
              <a:ext uri="{FF2B5EF4-FFF2-40B4-BE49-F238E27FC236}">
                <a16:creationId xmlns:a16="http://schemas.microsoft.com/office/drawing/2014/main" id="{F8AAAB3D-A3E0-8FBA-11CC-99802DD73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0"/>
            <a:ext cx="10120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22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igh priest who helped David: Ahimelech ...">
            <a:extLst>
              <a:ext uri="{FF2B5EF4-FFF2-40B4-BE49-F238E27FC236}">
                <a16:creationId xmlns:a16="http://schemas.microsoft.com/office/drawing/2014/main" id="{66B6D408-A7F9-0EAE-F375-467A971DD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328" y="203000"/>
            <a:ext cx="4509204" cy="64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B61C66-B56D-B230-36E2-153BEB1906ED}"/>
              </a:ext>
            </a:extLst>
          </p:cNvPr>
          <p:cNvSpPr txBox="1"/>
          <p:nvPr/>
        </p:nvSpPr>
        <p:spPr>
          <a:xfrm>
            <a:off x="524844" y="519953"/>
            <a:ext cx="401648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/>
              <a:t>7. The High Priest </a:t>
            </a:r>
          </a:p>
          <a:p>
            <a:pPr algn="ctr"/>
            <a:r>
              <a:rPr lang="en-GB" sz="3600" dirty="0"/>
              <a:t>Exodus 28-29</a:t>
            </a:r>
          </a:p>
        </p:txBody>
      </p:sp>
    </p:spTree>
    <p:extLst>
      <p:ext uri="{BB962C8B-B14F-4D97-AF65-F5344CB8AC3E}">
        <p14:creationId xmlns:p14="http://schemas.microsoft.com/office/powerpoint/2010/main" val="3987067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3BAF-9D08-A9B1-ED24-D8537983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EC7A3-E67F-57CC-3C99-4F552AFC5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Judges 17:5: An Ephod, Teraphim, and an Illegitimate Priest">
            <a:extLst>
              <a:ext uri="{FF2B5EF4-FFF2-40B4-BE49-F238E27FC236}">
                <a16:creationId xmlns:a16="http://schemas.microsoft.com/office/drawing/2014/main" id="{790D14C4-89BD-24A6-E6FA-963C72327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96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6E79F8-602C-325B-4413-49D8A351E50C}"/>
              </a:ext>
            </a:extLst>
          </p:cNvPr>
          <p:cNvSpPr txBox="1"/>
          <p:nvPr/>
        </p:nvSpPr>
        <p:spPr>
          <a:xfrm>
            <a:off x="129700" y="0"/>
            <a:ext cx="11932599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Remainder of Exodus</a:t>
            </a:r>
          </a:p>
          <a:p>
            <a:pPr algn="ctr"/>
            <a:r>
              <a:rPr lang="en-GB" sz="1600" b="1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Exodus 21:1-11 </a:t>
            </a:r>
            <a:r>
              <a:rPr lang="en-GB" sz="2800" dirty="0"/>
              <a:t>		Laws concerning slaves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Exodus 21:12-32 </a:t>
            </a:r>
            <a:r>
              <a:rPr lang="en-GB" sz="2800" dirty="0"/>
              <a:t>		Laws concerning Behaviour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Exodus 21:33 – 22:15 </a:t>
            </a:r>
            <a:r>
              <a:rPr lang="en-GB" sz="2800" dirty="0"/>
              <a:t>		Laws concerning restitution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Exodus 23:10-19 </a:t>
            </a:r>
            <a:r>
              <a:rPr lang="en-GB" sz="2800" dirty="0"/>
              <a:t>		Ceremonial laws including the celebration of 					feasts </a:t>
            </a:r>
          </a:p>
          <a:p>
            <a:endParaRPr lang="en-GB" sz="100" dirty="0"/>
          </a:p>
          <a:p>
            <a:pPr algn="ctr"/>
            <a:endParaRPr lang="en-GB" sz="2800" b="1" dirty="0"/>
          </a:p>
          <a:p>
            <a:pPr algn="ctr"/>
            <a:r>
              <a:rPr lang="en-GB" sz="3200" b="1" dirty="0"/>
              <a:t>Exodus Instructions concerning the tabernacle</a:t>
            </a:r>
          </a:p>
          <a:p>
            <a:pPr algn="ctr"/>
            <a:r>
              <a:rPr lang="en-GB" b="1" dirty="0"/>
              <a:t> </a:t>
            </a:r>
          </a:p>
          <a:p>
            <a:r>
              <a:rPr lang="en-GB" sz="2400" b="1" dirty="0"/>
              <a:t>Exodus 25–31	</a:t>
            </a:r>
            <a:r>
              <a:rPr lang="en-GB" sz="2400" dirty="0"/>
              <a:t>	God’s instructions to Moses on Mount Sinai for building the Tabernacle, </a:t>
            </a:r>
          </a:p>
          <a:p>
            <a:r>
              <a:rPr lang="en-GB" sz="2400" b="1" dirty="0"/>
              <a:t>Exodus 35–40	</a:t>
            </a:r>
            <a:r>
              <a:rPr lang="en-GB" sz="2400" dirty="0"/>
              <a:t>	The actual building of the Tabernacle, following the 	instructions God 			gave. Includes the collection of materials, construction, and assembly.</a:t>
            </a:r>
          </a:p>
          <a:p>
            <a:r>
              <a:rPr lang="en-GB" sz="2400" b="1" dirty="0"/>
              <a:t>Exodus 40:17–33</a:t>
            </a:r>
            <a:r>
              <a:rPr lang="en-GB" sz="2400" dirty="0"/>
              <a:t>	Final erection of the Tabernacle and completion of 	the work.</a:t>
            </a:r>
          </a:p>
          <a:p>
            <a:r>
              <a:rPr lang="en-GB" sz="2400" b="1" dirty="0"/>
              <a:t>Exodus 40:34–38</a:t>
            </a:r>
            <a:r>
              <a:rPr lang="en-GB" sz="2400" dirty="0"/>
              <a:t>	God’s glory fills the Tabernacle — His presence comes to dwell with His 			people.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76814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e Breastplate Of Judgment: Part 4 of 6- High Priest's Garments Series –  Emmaus Road Ministries">
            <a:extLst>
              <a:ext uri="{FF2B5EF4-FFF2-40B4-BE49-F238E27FC236}">
                <a16:creationId xmlns:a16="http://schemas.microsoft.com/office/drawing/2014/main" id="{1642BF88-3B5C-DF6D-F4B1-425DAFC1E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65" y="194390"/>
            <a:ext cx="7110720" cy="646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0E785F-2557-9668-3A51-86DFDDD6D871}"/>
              </a:ext>
            </a:extLst>
          </p:cNvPr>
          <p:cNvSpPr txBox="1"/>
          <p:nvPr/>
        </p:nvSpPr>
        <p:spPr>
          <a:xfrm>
            <a:off x="157316" y="373625"/>
            <a:ext cx="41164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The High Priest’s </a:t>
            </a:r>
          </a:p>
          <a:p>
            <a:pPr algn="ctr"/>
            <a:r>
              <a:rPr lang="en-GB" sz="4400" dirty="0"/>
              <a:t>breastplate </a:t>
            </a:r>
          </a:p>
        </p:txBody>
      </p:sp>
    </p:spTree>
    <p:extLst>
      <p:ext uri="{BB962C8B-B14F-4D97-AF65-F5344CB8AC3E}">
        <p14:creationId xmlns:p14="http://schemas.microsoft.com/office/powerpoint/2010/main" val="4253343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ord Study: The Illuminator and Verifier - Chaim Bentorah">
            <a:extLst>
              <a:ext uri="{FF2B5EF4-FFF2-40B4-BE49-F238E27FC236}">
                <a16:creationId xmlns:a16="http://schemas.microsoft.com/office/drawing/2014/main" id="{132A86E7-A58E-DBCD-935D-198A70F6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33" y="240890"/>
            <a:ext cx="4718697" cy="637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316020-48CA-B66C-8E40-66FC2EEAA9E2}"/>
              </a:ext>
            </a:extLst>
          </p:cNvPr>
          <p:cNvSpPr txBox="1"/>
          <p:nvPr/>
        </p:nvSpPr>
        <p:spPr>
          <a:xfrm>
            <a:off x="374782" y="363216"/>
            <a:ext cx="4487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Urim and Thummim </a:t>
            </a:r>
          </a:p>
        </p:txBody>
      </p:sp>
    </p:spTree>
    <p:extLst>
      <p:ext uri="{BB962C8B-B14F-4D97-AF65-F5344CB8AC3E}">
        <p14:creationId xmlns:p14="http://schemas.microsoft.com/office/powerpoint/2010/main" val="505382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hat can we Learn from the Golden Plate of the High Priest? – Courage With  Grace Ministries">
            <a:extLst>
              <a:ext uri="{FF2B5EF4-FFF2-40B4-BE49-F238E27FC236}">
                <a16:creationId xmlns:a16="http://schemas.microsoft.com/office/drawing/2014/main" id="{19B38B53-976B-F8FB-285A-935A33A75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97" y="1632154"/>
            <a:ext cx="7150005" cy="476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C5F902-09EB-D6E3-6A53-7060669BC94E}"/>
              </a:ext>
            </a:extLst>
          </p:cNvPr>
          <p:cNvSpPr txBox="1"/>
          <p:nvPr/>
        </p:nvSpPr>
        <p:spPr>
          <a:xfrm>
            <a:off x="2520997" y="306131"/>
            <a:ext cx="6932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The High Priest’s head covering </a:t>
            </a:r>
          </a:p>
        </p:txBody>
      </p:sp>
    </p:spTree>
    <p:extLst>
      <p:ext uri="{BB962C8B-B14F-4D97-AF65-F5344CB8AC3E}">
        <p14:creationId xmlns:p14="http://schemas.microsoft.com/office/powerpoint/2010/main" val="1198472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Holy Temple - Temple Institute">
            <a:extLst>
              <a:ext uri="{FF2B5EF4-FFF2-40B4-BE49-F238E27FC236}">
                <a16:creationId xmlns:a16="http://schemas.microsoft.com/office/drawing/2014/main" id="{37CBDB96-6D28-6E63-9110-7EE7F1AB7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6" y="1515036"/>
            <a:ext cx="6887366" cy="499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13FDF3-2100-221E-E6E6-F6B8D4D85623}"/>
              </a:ext>
            </a:extLst>
          </p:cNvPr>
          <p:cNvSpPr txBox="1"/>
          <p:nvPr/>
        </p:nvSpPr>
        <p:spPr>
          <a:xfrm>
            <a:off x="3083893" y="107576"/>
            <a:ext cx="526618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The veil in the temple torn</a:t>
            </a:r>
          </a:p>
          <a:p>
            <a:pPr algn="ctr"/>
            <a:r>
              <a:rPr lang="en-GB" sz="3200" dirty="0"/>
              <a:t>Matthew 27:50-51</a:t>
            </a:r>
          </a:p>
        </p:txBody>
      </p:sp>
    </p:spTree>
    <p:extLst>
      <p:ext uri="{BB962C8B-B14F-4D97-AF65-F5344CB8AC3E}">
        <p14:creationId xmlns:p14="http://schemas.microsoft.com/office/powerpoint/2010/main" val="1422300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BF9E-883C-07C2-82D2-601CD6897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A23D5-3727-21CC-9B5E-2434CA3E7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Exodus 38:31-35 NLT | Bezalel made all the articles of the s… | Flickr">
            <a:extLst>
              <a:ext uri="{FF2B5EF4-FFF2-40B4-BE49-F238E27FC236}">
                <a16:creationId xmlns:a16="http://schemas.microsoft.com/office/drawing/2014/main" id="{237DF627-23AB-1B94-E795-685D8CF79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76213"/>
            <a:ext cx="95250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30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3B71A-022C-61FD-F563-34F4260A9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8AF29-CB5F-DEFC-1F45-49E200D94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40" name="Picture 4" descr="The Rending of the Veil Painting by Todd L Thomas - Pixels">
            <a:extLst>
              <a:ext uri="{FF2B5EF4-FFF2-40B4-BE49-F238E27FC236}">
                <a16:creationId xmlns:a16="http://schemas.microsoft.com/office/drawing/2014/main" id="{9468DA27-ED57-E7F5-187B-522947680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61963"/>
            <a:ext cx="8572500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82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A0FD-98AA-CECC-F847-AC97DEF3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3501-7A3B-463B-4F13-6DAC9C6FE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42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7252-A69C-172A-66DC-84BD7C1D4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7D517-73DB-E490-B94D-405A0ACCB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33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9FDCBB9D-7B5D-CFA0-755D-6DC528B97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EDE9E148-611B-31E0-4CF1-50ADB1F52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10" y="166928"/>
            <a:ext cx="2997360" cy="6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‘In the Beginning … ’ The Eucharist prefigured in the Old Testament ...">
            <a:extLst>
              <a:ext uri="{FF2B5EF4-FFF2-40B4-BE49-F238E27FC236}">
                <a16:creationId xmlns:a16="http://schemas.microsoft.com/office/drawing/2014/main" id="{F3E31A49-E045-3E6A-3804-CF7537E94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0" y="2029626"/>
            <a:ext cx="6347012" cy="44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4 The Tabernacle ideas | the tabernacle, tabernacle, tabernacle of moses">
            <a:extLst>
              <a:ext uri="{FF2B5EF4-FFF2-40B4-BE49-F238E27FC236}">
                <a16:creationId xmlns:a16="http://schemas.microsoft.com/office/drawing/2014/main" id="{D1DE3A1B-7B85-D468-1F47-1FE63714E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94" y="2113004"/>
            <a:ext cx="6187093" cy="463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8DEEE3-15A4-0C24-E58F-6462D98923B7}"/>
              </a:ext>
            </a:extLst>
          </p:cNvPr>
          <p:cNvSpPr txBox="1"/>
          <p:nvPr/>
        </p:nvSpPr>
        <p:spPr>
          <a:xfrm>
            <a:off x="3692670" y="716599"/>
            <a:ext cx="5062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The Tabernacle of God </a:t>
            </a:r>
          </a:p>
          <a:p>
            <a:pPr algn="ctr"/>
            <a:r>
              <a:rPr lang="en-GB" sz="3200" b="1" dirty="0"/>
              <a:t>(Exodus 25-31 &amp; 35-41)</a:t>
            </a:r>
          </a:p>
        </p:txBody>
      </p:sp>
    </p:spTree>
    <p:extLst>
      <p:ext uri="{BB962C8B-B14F-4D97-AF65-F5344CB8AC3E}">
        <p14:creationId xmlns:p14="http://schemas.microsoft.com/office/powerpoint/2010/main" val="2466487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1CD13F9C-E874-58DE-4319-919493083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EC67B11C-5DFA-6845-0A63-0DB6FF36F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10" y="166928"/>
            <a:ext cx="2997360" cy="6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rtrait Of Jesus In The Tabernacle I">
            <a:extLst>
              <a:ext uri="{FF2B5EF4-FFF2-40B4-BE49-F238E27FC236}">
                <a16:creationId xmlns:a16="http://schemas.microsoft.com/office/drawing/2014/main" id="{54A530B1-392B-62E0-8A21-3B1667F07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57300"/>
            <a:ext cx="7467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71715D-341D-9B86-80E4-B28CF0BA5640}"/>
              </a:ext>
            </a:extLst>
          </p:cNvPr>
          <p:cNvSpPr txBox="1"/>
          <p:nvPr/>
        </p:nvSpPr>
        <p:spPr>
          <a:xfrm>
            <a:off x="4465239" y="771571"/>
            <a:ext cx="3607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The Tabernacle as a whole </a:t>
            </a:r>
          </a:p>
        </p:txBody>
      </p:sp>
    </p:spTree>
    <p:extLst>
      <p:ext uri="{BB962C8B-B14F-4D97-AF65-F5344CB8AC3E}">
        <p14:creationId xmlns:p14="http://schemas.microsoft.com/office/powerpoint/2010/main" val="2876748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BAD7007A-5EB3-CE02-FC52-9770F5481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BEECD31B-2148-32A2-348A-B1C2A73CA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10" y="166928"/>
            <a:ext cx="2997360" cy="6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 Gate of the Court of the Tabernacle">
            <a:extLst>
              <a:ext uri="{FF2B5EF4-FFF2-40B4-BE49-F238E27FC236}">
                <a16:creationId xmlns:a16="http://schemas.microsoft.com/office/drawing/2014/main" id="{C3329F7A-E9A4-4B99-9E4A-0D49DF6B9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2" y="1677423"/>
            <a:ext cx="11114875" cy="56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Wilderness Tabernacle">
            <a:extLst>
              <a:ext uri="{FF2B5EF4-FFF2-40B4-BE49-F238E27FC236}">
                <a16:creationId xmlns:a16="http://schemas.microsoft.com/office/drawing/2014/main" id="{D8E6A76F-E564-4B94-72CC-55A62AEC5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7" y="1306534"/>
            <a:ext cx="11611553" cy="46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E0D4F1-B6C9-20E5-CF02-0CEAF90E5819}"/>
              </a:ext>
            </a:extLst>
          </p:cNvPr>
          <p:cNvSpPr txBox="1"/>
          <p:nvPr/>
        </p:nvSpPr>
        <p:spPr>
          <a:xfrm>
            <a:off x="2466277" y="629788"/>
            <a:ext cx="7946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1. The Courtyard and entrance (Exodus 25-27</a:t>
            </a:r>
            <a:r>
              <a:rPr lang="en-GB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6739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2E96F-9FC2-D44E-FF8B-FF1BD2AC9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FA6F8CA0-E3EB-CB81-7369-72F034D6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10" y="166928"/>
            <a:ext cx="2997360" cy="6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rtrait Of Jesus In The Tabernacle I">
            <a:extLst>
              <a:ext uri="{FF2B5EF4-FFF2-40B4-BE49-F238E27FC236}">
                <a16:creationId xmlns:a16="http://schemas.microsoft.com/office/drawing/2014/main" id="{BC6E6206-10FC-C453-02F3-D0B629888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0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4640-BDD6-2977-F856-BDFA8D99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F6580-3398-0D69-D2C1-7561B24FB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#6 The Very Obvious Bronze Altar - Heaven4Sure">
            <a:extLst>
              <a:ext uri="{FF2B5EF4-FFF2-40B4-BE49-F238E27FC236}">
                <a16:creationId xmlns:a16="http://schemas.microsoft.com/office/drawing/2014/main" id="{79A17298-FF01-0084-7E1F-F6CE765F4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7" y="109487"/>
            <a:ext cx="6180497" cy="560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Brazen Altar | Tabernacle of moses, The tabernacle, Tabernacle">
            <a:extLst>
              <a:ext uri="{FF2B5EF4-FFF2-40B4-BE49-F238E27FC236}">
                <a16:creationId xmlns:a16="http://schemas.microsoft.com/office/drawing/2014/main" id="{B0CB731B-4B2B-3403-70AB-05AA51DA9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14" y="2497395"/>
            <a:ext cx="6130279" cy="415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31B73B-3184-110C-1E74-1D947587BBDF}"/>
              </a:ext>
            </a:extLst>
          </p:cNvPr>
          <p:cNvSpPr/>
          <p:nvPr/>
        </p:nvSpPr>
        <p:spPr>
          <a:xfrm>
            <a:off x="143435" y="-53792"/>
            <a:ext cx="11636189" cy="1762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2. The Brazen Altar 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</a:rPr>
              <a:t>(Exodus 27:1-8 &amp; 38:1-7)</a:t>
            </a:r>
          </a:p>
        </p:txBody>
      </p:sp>
    </p:spTree>
    <p:extLst>
      <p:ext uri="{BB962C8B-B14F-4D97-AF65-F5344CB8AC3E}">
        <p14:creationId xmlns:p14="http://schemas.microsoft.com/office/powerpoint/2010/main" val="201229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1C5F2-F907-3200-91BE-22BB7CCD3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D75B74AE-ECBA-D206-FB15-B38D2E590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10" y="166928"/>
            <a:ext cx="2997360" cy="6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rtrait Of Jesus In The Tabernacle I">
            <a:extLst>
              <a:ext uri="{FF2B5EF4-FFF2-40B4-BE49-F238E27FC236}">
                <a16:creationId xmlns:a16="http://schemas.microsoft.com/office/drawing/2014/main" id="{3009C777-6CA6-9057-9DA4-E5D3030E0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95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xodus 38:8 And he made the laver of brass, and the foot of it of brass, of  the looking glasses of the women assembling, which assembled at the door of  the tabernacle">
            <a:extLst>
              <a:ext uri="{FF2B5EF4-FFF2-40B4-BE49-F238E27FC236}">
                <a16:creationId xmlns:a16="http://schemas.microsoft.com/office/drawing/2014/main" id="{9E5C4E7C-3DEA-6ACA-92B5-036711FA2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17" y="365125"/>
            <a:ext cx="70104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8A7DC-F3DF-B727-F5CF-E98C40A5E68B}"/>
              </a:ext>
            </a:extLst>
          </p:cNvPr>
          <p:cNvSpPr txBox="1"/>
          <p:nvPr/>
        </p:nvSpPr>
        <p:spPr>
          <a:xfrm>
            <a:off x="385482" y="365125"/>
            <a:ext cx="37199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3. The Laver </a:t>
            </a:r>
          </a:p>
          <a:p>
            <a:r>
              <a:rPr lang="en-GB" sz="4000" dirty="0"/>
              <a:t>Exodus 30:17–21</a:t>
            </a:r>
          </a:p>
        </p:txBody>
      </p:sp>
    </p:spTree>
    <p:extLst>
      <p:ext uri="{BB962C8B-B14F-4D97-AF65-F5344CB8AC3E}">
        <p14:creationId xmlns:p14="http://schemas.microsoft.com/office/powerpoint/2010/main" val="2643056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255</Words>
  <Application>Microsoft Office PowerPoint</Application>
  <PresentationFormat>Widescreen</PresentationFormat>
  <Paragraphs>45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Juge Ram</dc:creator>
  <cp:lastModifiedBy>Juge Ram</cp:lastModifiedBy>
  <cp:revision>22</cp:revision>
  <dcterms:created xsi:type="dcterms:W3CDTF">2021-09-17T14:46:09Z</dcterms:created>
  <dcterms:modified xsi:type="dcterms:W3CDTF">2025-06-08T15:10:37Z</dcterms:modified>
</cp:coreProperties>
</file>